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8679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549565" y="2277547"/>
            <a:ext cx="7556421" cy="1956435"/>
          </a:xfrm>
          <a:prstGeom prst="rect">
            <a:avLst/>
          </a:prstGeom>
          <a:noFill/>
          <a:ln/>
        </p:spPr>
        <p:txBody>
          <a:bodyPr wrap="square" lIns="0" tIns="0" rIns="0" bIns="0" rtlCol="0" anchor="t"/>
          <a:lstStyle/>
          <a:p>
            <a:pPr marL="0" indent="0">
              <a:lnSpc>
                <a:spcPts val="7700"/>
              </a:lnSpc>
              <a:buNone/>
            </a:pPr>
            <a:r>
              <a:rPr lang="en-US" sz="6150" dirty="0">
                <a:solidFill>
                  <a:srgbClr val="FEFEFE"/>
                </a:solidFill>
                <a:latin typeface="Times New Roman" panose="02020603050405020304" pitchFamily="18" charset="0"/>
                <a:ea typeface="Instrument Sans Medium" pitchFamily="34" charset="-122"/>
                <a:cs typeface="Times New Roman" panose="02020603050405020304" pitchFamily="18" charset="0"/>
              </a:rPr>
              <a:t>Fertilizer Prediction Project</a:t>
            </a:r>
            <a:endParaRPr lang="en-US" sz="6150" dirty="0">
              <a:latin typeface="Times New Roman" panose="02020603050405020304" pitchFamily="18" charset="0"/>
              <a:cs typeface="Times New Roman" panose="02020603050405020304" pitchFamily="18" charset="0"/>
            </a:endParaRPr>
          </a:p>
        </p:txBody>
      </p:sp>
      <p:sp>
        <p:nvSpPr>
          <p:cNvPr id="4" name="Text 1"/>
          <p:cNvSpPr/>
          <p:nvPr/>
        </p:nvSpPr>
        <p:spPr>
          <a:xfrm>
            <a:off x="6280190" y="4574143"/>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This project leverages machine learning to predict the optimal fertilizer blend for crops, improving yield and sustainability.</a:t>
            </a:r>
            <a:endParaRPr lang="en-US" sz="1750" dirty="0">
              <a:latin typeface="Times New Roman" panose="02020603050405020304" pitchFamily="18" charset="0"/>
              <a:cs typeface="Times New Roman" panose="02020603050405020304" pitchFamily="18" charset="0"/>
            </a:endParaRPr>
          </a:p>
        </p:txBody>
      </p:sp>
      <p:sp>
        <p:nvSpPr>
          <p:cNvPr id="5" name="Shape 2"/>
          <p:cNvSpPr/>
          <p:nvPr/>
        </p:nvSpPr>
        <p:spPr>
          <a:xfrm>
            <a:off x="6280190" y="5572006"/>
            <a:ext cx="362903" cy="362903"/>
          </a:xfrm>
          <a:prstGeom prst="roundRect">
            <a:avLst>
              <a:gd name="adj" fmla="val 25194296"/>
            </a:avLst>
          </a:prstGeom>
          <a:solidFill>
            <a:srgbClr val="3AABFF"/>
          </a:solidFill>
          <a:ln w="7620">
            <a:solidFill>
              <a:srgbClr val="FFFFFF"/>
            </a:solidFill>
            <a:prstDash val="solid"/>
          </a:ln>
        </p:spPr>
      </p:sp>
      <p:sp>
        <p:nvSpPr>
          <p:cNvPr id="6" name="Text 3"/>
          <p:cNvSpPr/>
          <p:nvPr/>
        </p:nvSpPr>
        <p:spPr>
          <a:xfrm>
            <a:off x="6417231" y="5704642"/>
            <a:ext cx="88821" cy="97512"/>
          </a:xfrm>
          <a:prstGeom prst="rect">
            <a:avLst/>
          </a:prstGeom>
          <a:noFill/>
          <a:ln/>
        </p:spPr>
        <p:txBody>
          <a:bodyPr wrap="none" lIns="0" tIns="0" rIns="0" bIns="0" rtlCol="0" anchor="t"/>
          <a:lstStyle/>
          <a:p>
            <a:pPr marL="0" indent="0" algn="ctr">
              <a:lnSpc>
                <a:spcPts val="750"/>
              </a:lnSpc>
              <a:buNone/>
            </a:pPr>
            <a:r>
              <a:rPr lang="en-US" sz="750" dirty="0">
                <a:solidFill>
                  <a:srgbClr val="3C3838"/>
                </a:solidFill>
                <a:latin typeface="Times New Roman" panose="02020603050405020304" pitchFamily="18" charset="0"/>
                <a:ea typeface="Open Sans Medium" pitchFamily="34" charset="-122"/>
                <a:cs typeface="Times New Roman" panose="02020603050405020304" pitchFamily="18" charset="0"/>
              </a:rPr>
              <a:t>JK</a:t>
            </a:r>
            <a:endParaRPr lang="en-US" sz="750" dirty="0">
              <a:latin typeface="Times New Roman" panose="02020603050405020304" pitchFamily="18" charset="0"/>
              <a:cs typeface="Times New Roman" panose="02020603050405020304" pitchFamily="18" charset="0"/>
            </a:endParaRPr>
          </a:p>
        </p:txBody>
      </p:sp>
      <p:sp>
        <p:nvSpPr>
          <p:cNvPr id="7" name="Text 4"/>
          <p:cNvSpPr/>
          <p:nvPr/>
        </p:nvSpPr>
        <p:spPr>
          <a:xfrm>
            <a:off x="6756440" y="5555099"/>
            <a:ext cx="2111454" cy="396835"/>
          </a:xfrm>
          <a:prstGeom prst="rect">
            <a:avLst/>
          </a:prstGeom>
          <a:noFill/>
          <a:ln/>
        </p:spPr>
        <p:txBody>
          <a:bodyPr wrap="none" lIns="0" tIns="0" rIns="0" bIns="0" rtlCol="0" anchor="t"/>
          <a:lstStyle/>
          <a:p>
            <a:pPr marL="0" indent="0" algn="l">
              <a:lnSpc>
                <a:spcPts val="3100"/>
              </a:lnSpc>
              <a:buNone/>
            </a:pPr>
            <a:r>
              <a:rPr lang="en-US" sz="2200" b="1" dirty="0">
                <a:solidFill>
                  <a:srgbClr val="BFBFBF"/>
                </a:solidFill>
                <a:latin typeface="Times New Roman" panose="02020603050405020304" pitchFamily="18" charset="0"/>
                <a:ea typeface="Open Sans Bold" pitchFamily="34" charset="-122"/>
                <a:cs typeface="Times New Roman" panose="02020603050405020304" pitchFamily="18" charset="0"/>
              </a:rPr>
              <a:t>by Jashan Kaur</a:t>
            </a:r>
            <a:endParaRPr lang="en-US" sz="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807732"/>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Times New Roman" panose="02020603050405020304" pitchFamily="18" charset="0"/>
                <a:ea typeface="Instrument Sans Medium" pitchFamily="34" charset="-122"/>
                <a:cs typeface="Times New Roman" panose="02020603050405020304" pitchFamily="18" charset="0"/>
              </a:rPr>
              <a:t>conclusion: </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3970139"/>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The Fertilizer Prediction Project uses a Random Forest Classifier to recommend optimal fertilizers based on soil, crop, and environmental conditions. The dataset includes features like temperature, humidity, moisture, nitrogen, potassium, and phosphorus. Categorical data (soil and crop types) were label-encoded, and EDA was performed to understand feature relationships. The trained model, tuned with GridSearchCV, was serialized using </a:t>
            </a:r>
            <a:r>
              <a:rPr lang="en-US" sz="1750" dirty="0">
                <a:solidFill>
                  <a:srgbClr val="BFBFBF"/>
                </a:solidFill>
                <a:highlight>
                  <a:srgbClr val="494904"/>
                </a:highlight>
                <a:latin typeface="Times New Roman" panose="02020603050405020304" pitchFamily="18" charset="0"/>
                <a:ea typeface="Consolas" pitchFamily="34" charset="-122"/>
                <a:cs typeface="Times New Roman" panose="02020603050405020304" pitchFamily="18" charset="0"/>
              </a:rPr>
              <a:t>pickle</a:t>
            </a: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 for deployment.</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5851926" y="3760351"/>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Times New Roman" panose="02020603050405020304" pitchFamily="18" charset="0"/>
                <a:ea typeface="Instrument Sans Medium" pitchFamily="34" charset="-122"/>
                <a:cs typeface="Times New Roman" panose="02020603050405020304" pitchFamily="18" charset="0"/>
              </a:rPr>
              <a:t>Thank You</a:t>
            </a:r>
            <a:endParaRPr lang="en-US" sz="44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65421"/>
            <a:ext cx="7291388"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Times New Roman" panose="02020603050405020304" pitchFamily="18" charset="0"/>
                <a:ea typeface="Instrument Sans Medium" pitchFamily="34" charset="-122"/>
                <a:cs typeface="Times New Roman" panose="02020603050405020304" pitchFamily="18" charset="0"/>
              </a:rPr>
              <a:t>Introduction to the problem</a:t>
            </a:r>
            <a:endParaRPr lang="en-US" sz="4450" dirty="0">
              <a:latin typeface="Times New Roman" panose="02020603050405020304" pitchFamily="18" charset="0"/>
              <a:cs typeface="Times New Roman" panose="02020603050405020304" pitchFamily="18" charset="0"/>
            </a:endParaRPr>
          </a:p>
        </p:txBody>
      </p:sp>
      <p:sp>
        <p:nvSpPr>
          <p:cNvPr id="4" name="Shape 1"/>
          <p:cNvSpPr/>
          <p:nvPr/>
        </p:nvSpPr>
        <p:spPr>
          <a:xfrm>
            <a:off x="793790" y="2769513"/>
            <a:ext cx="510302" cy="510302"/>
          </a:xfrm>
          <a:prstGeom prst="roundRect">
            <a:avLst>
              <a:gd name="adj" fmla="val 6667"/>
            </a:avLst>
          </a:prstGeom>
          <a:solidFill>
            <a:srgbClr val="3E3E3E"/>
          </a:solidFill>
          <a:ln/>
        </p:spPr>
      </p:sp>
      <p:sp>
        <p:nvSpPr>
          <p:cNvPr id="5" name="Text 2"/>
          <p:cNvSpPr/>
          <p:nvPr/>
        </p:nvSpPr>
        <p:spPr>
          <a:xfrm>
            <a:off x="982742" y="2854523"/>
            <a:ext cx="132398" cy="340281"/>
          </a:xfrm>
          <a:prstGeom prst="rect">
            <a:avLst/>
          </a:prstGeom>
          <a:noFill/>
          <a:ln/>
        </p:spPr>
        <p:txBody>
          <a:bodyPr wrap="none" lIns="0" tIns="0" rIns="0" bIns="0" rtlCol="0" anchor="t"/>
          <a:lstStyle/>
          <a:p>
            <a:pPr marL="0" indent="0" algn="ctr">
              <a:lnSpc>
                <a:spcPts val="2650"/>
              </a:lnSpc>
              <a:buNone/>
            </a:pPr>
            <a:r>
              <a:rPr lang="en-US" sz="2650" dirty="0">
                <a:solidFill>
                  <a:srgbClr val="BFBFBF"/>
                </a:solidFill>
                <a:latin typeface="Times New Roman" panose="02020603050405020304" pitchFamily="18" charset="0"/>
                <a:ea typeface="Instrument Sans Medium" pitchFamily="34" charset="-122"/>
                <a:cs typeface="Times New Roman" panose="02020603050405020304" pitchFamily="18" charset="0"/>
              </a:rPr>
              <a:t>1</a:t>
            </a:r>
            <a:endParaRPr lang="en-US" sz="2650" dirty="0">
              <a:latin typeface="Times New Roman" panose="02020603050405020304" pitchFamily="18" charset="0"/>
              <a:cs typeface="Times New Roman" panose="02020603050405020304" pitchFamily="18" charset="0"/>
            </a:endParaRPr>
          </a:p>
        </p:txBody>
      </p:sp>
      <p:sp>
        <p:nvSpPr>
          <p:cNvPr id="6" name="Text 3"/>
          <p:cNvSpPr/>
          <p:nvPr/>
        </p:nvSpPr>
        <p:spPr>
          <a:xfrm>
            <a:off x="1530906" y="2769513"/>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BFBFBF"/>
                </a:solidFill>
                <a:latin typeface="Times New Roman" panose="02020603050405020304" pitchFamily="18" charset="0"/>
                <a:ea typeface="Instrument Sans Medium" pitchFamily="34" charset="-122"/>
                <a:cs typeface="Times New Roman" panose="02020603050405020304" pitchFamily="18" charset="0"/>
              </a:rPr>
              <a:t>Crop Yield Optimization</a:t>
            </a:r>
            <a:endParaRPr lang="en-US" sz="2200" dirty="0">
              <a:latin typeface="Times New Roman" panose="02020603050405020304" pitchFamily="18" charset="0"/>
              <a:cs typeface="Times New Roman" panose="02020603050405020304" pitchFamily="18" charset="0"/>
            </a:endParaRPr>
          </a:p>
        </p:txBody>
      </p:sp>
      <p:sp>
        <p:nvSpPr>
          <p:cNvPr id="7" name="Text 4"/>
          <p:cNvSpPr/>
          <p:nvPr/>
        </p:nvSpPr>
        <p:spPr>
          <a:xfrm>
            <a:off x="1530906" y="3614261"/>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Maximizing crop production is crucial for food security and economic prosperity.</a:t>
            </a:r>
            <a:endParaRPr lang="en-US" sz="1750" dirty="0">
              <a:latin typeface="Times New Roman" panose="02020603050405020304" pitchFamily="18" charset="0"/>
              <a:cs typeface="Times New Roman" panose="02020603050405020304" pitchFamily="18" charset="0"/>
            </a:endParaRPr>
          </a:p>
        </p:txBody>
      </p:sp>
      <p:sp>
        <p:nvSpPr>
          <p:cNvPr id="8" name="Shape 5"/>
          <p:cNvSpPr/>
          <p:nvPr/>
        </p:nvSpPr>
        <p:spPr>
          <a:xfrm>
            <a:off x="4685467" y="2769513"/>
            <a:ext cx="510302" cy="510302"/>
          </a:xfrm>
          <a:prstGeom prst="roundRect">
            <a:avLst>
              <a:gd name="adj" fmla="val 6667"/>
            </a:avLst>
          </a:prstGeom>
          <a:solidFill>
            <a:srgbClr val="3E3E3E"/>
          </a:solidFill>
          <a:ln/>
        </p:spPr>
      </p:sp>
      <p:sp>
        <p:nvSpPr>
          <p:cNvPr id="9" name="Text 6"/>
          <p:cNvSpPr/>
          <p:nvPr/>
        </p:nvSpPr>
        <p:spPr>
          <a:xfrm>
            <a:off x="4846796" y="2854523"/>
            <a:ext cx="187523" cy="340281"/>
          </a:xfrm>
          <a:prstGeom prst="rect">
            <a:avLst/>
          </a:prstGeom>
          <a:noFill/>
          <a:ln/>
        </p:spPr>
        <p:txBody>
          <a:bodyPr wrap="none" lIns="0" tIns="0" rIns="0" bIns="0" rtlCol="0" anchor="t"/>
          <a:lstStyle/>
          <a:p>
            <a:pPr marL="0" indent="0" algn="ctr">
              <a:lnSpc>
                <a:spcPts val="2650"/>
              </a:lnSpc>
              <a:buNone/>
            </a:pPr>
            <a:r>
              <a:rPr lang="en-US" sz="2650" dirty="0">
                <a:solidFill>
                  <a:srgbClr val="BFBFBF"/>
                </a:solidFill>
                <a:latin typeface="Times New Roman" panose="02020603050405020304" pitchFamily="18" charset="0"/>
                <a:ea typeface="Instrument Sans Medium" pitchFamily="34" charset="-122"/>
                <a:cs typeface="Times New Roman" panose="02020603050405020304" pitchFamily="18" charset="0"/>
              </a:rPr>
              <a:t>2</a:t>
            </a:r>
            <a:endParaRPr lang="en-US" sz="2650" dirty="0">
              <a:latin typeface="Times New Roman" panose="02020603050405020304" pitchFamily="18" charset="0"/>
              <a:cs typeface="Times New Roman" panose="02020603050405020304" pitchFamily="18" charset="0"/>
            </a:endParaRPr>
          </a:p>
        </p:txBody>
      </p:sp>
      <p:sp>
        <p:nvSpPr>
          <p:cNvPr id="10" name="Text 7"/>
          <p:cNvSpPr/>
          <p:nvPr/>
        </p:nvSpPr>
        <p:spPr>
          <a:xfrm>
            <a:off x="5422583" y="27695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Times New Roman" panose="02020603050405020304" pitchFamily="18" charset="0"/>
                <a:ea typeface="Instrument Sans Medium" pitchFamily="34" charset="-122"/>
                <a:cs typeface="Times New Roman" panose="02020603050405020304" pitchFamily="18" charset="0"/>
              </a:rPr>
              <a:t>Sustainable Practices</a:t>
            </a:r>
            <a:endParaRPr lang="en-US" sz="2200" dirty="0">
              <a:latin typeface="Times New Roman" panose="02020603050405020304" pitchFamily="18" charset="0"/>
              <a:cs typeface="Times New Roman" panose="02020603050405020304" pitchFamily="18" charset="0"/>
            </a:endParaRPr>
          </a:p>
        </p:txBody>
      </p:sp>
      <p:sp>
        <p:nvSpPr>
          <p:cNvPr id="11" name="Text 8"/>
          <p:cNvSpPr/>
          <p:nvPr/>
        </p:nvSpPr>
        <p:spPr>
          <a:xfrm>
            <a:off x="5422583" y="3259931"/>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Precision fertilization helps reduce fertilizer overuse, minimizing environmental impact.</a:t>
            </a:r>
            <a:endParaRPr lang="en-US" sz="1750" dirty="0">
              <a:latin typeface="Times New Roman" panose="02020603050405020304" pitchFamily="18" charset="0"/>
              <a:cs typeface="Times New Roman" panose="02020603050405020304" pitchFamily="18" charset="0"/>
            </a:endParaRPr>
          </a:p>
        </p:txBody>
      </p:sp>
      <p:sp>
        <p:nvSpPr>
          <p:cNvPr id="12" name="Shape 9"/>
          <p:cNvSpPr/>
          <p:nvPr/>
        </p:nvSpPr>
        <p:spPr>
          <a:xfrm>
            <a:off x="793790" y="5547836"/>
            <a:ext cx="510302" cy="510302"/>
          </a:xfrm>
          <a:prstGeom prst="roundRect">
            <a:avLst>
              <a:gd name="adj" fmla="val 6667"/>
            </a:avLst>
          </a:prstGeom>
          <a:solidFill>
            <a:srgbClr val="3E3E3E"/>
          </a:solidFill>
          <a:ln/>
        </p:spPr>
      </p:sp>
      <p:sp>
        <p:nvSpPr>
          <p:cNvPr id="13" name="Text 10"/>
          <p:cNvSpPr/>
          <p:nvPr/>
        </p:nvSpPr>
        <p:spPr>
          <a:xfrm>
            <a:off x="950714" y="5632847"/>
            <a:ext cx="196334" cy="340281"/>
          </a:xfrm>
          <a:prstGeom prst="rect">
            <a:avLst/>
          </a:prstGeom>
          <a:noFill/>
          <a:ln/>
        </p:spPr>
        <p:txBody>
          <a:bodyPr wrap="none" lIns="0" tIns="0" rIns="0" bIns="0" rtlCol="0" anchor="t"/>
          <a:lstStyle/>
          <a:p>
            <a:pPr marL="0" indent="0" algn="ctr">
              <a:lnSpc>
                <a:spcPts val="2650"/>
              </a:lnSpc>
              <a:buNone/>
            </a:pPr>
            <a:r>
              <a:rPr lang="en-US" sz="2650" dirty="0">
                <a:solidFill>
                  <a:srgbClr val="BFBFBF"/>
                </a:solidFill>
                <a:latin typeface="Times New Roman" panose="02020603050405020304" pitchFamily="18" charset="0"/>
                <a:ea typeface="Instrument Sans Medium" pitchFamily="34" charset="-122"/>
                <a:cs typeface="Times New Roman" panose="02020603050405020304" pitchFamily="18" charset="0"/>
              </a:rPr>
              <a:t>3</a:t>
            </a:r>
            <a:endParaRPr lang="en-US" sz="2650" dirty="0">
              <a:latin typeface="Times New Roman" panose="02020603050405020304" pitchFamily="18" charset="0"/>
              <a:cs typeface="Times New Roman" panose="02020603050405020304" pitchFamily="18" charset="0"/>
            </a:endParaRPr>
          </a:p>
        </p:txBody>
      </p:sp>
      <p:sp>
        <p:nvSpPr>
          <p:cNvPr id="14" name="Text 11"/>
          <p:cNvSpPr/>
          <p:nvPr/>
        </p:nvSpPr>
        <p:spPr>
          <a:xfrm>
            <a:off x="1530906" y="5547836"/>
            <a:ext cx="2956441"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Times New Roman" panose="02020603050405020304" pitchFamily="18" charset="0"/>
                <a:ea typeface="Instrument Sans Medium" pitchFamily="34" charset="-122"/>
                <a:cs typeface="Times New Roman" panose="02020603050405020304" pitchFamily="18" charset="0"/>
              </a:rPr>
              <a:t>Data-Driven Decisions</a:t>
            </a:r>
            <a:endParaRPr lang="en-US" sz="2200" dirty="0">
              <a:latin typeface="Times New Roman" panose="02020603050405020304" pitchFamily="18" charset="0"/>
              <a:cs typeface="Times New Roman" panose="02020603050405020304" pitchFamily="18" charset="0"/>
            </a:endParaRPr>
          </a:p>
        </p:txBody>
      </p:sp>
      <p:sp>
        <p:nvSpPr>
          <p:cNvPr id="15" name="Text 12"/>
          <p:cNvSpPr/>
          <p:nvPr/>
        </p:nvSpPr>
        <p:spPr>
          <a:xfrm>
            <a:off x="1530906" y="6038255"/>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Leveraging data analytics allows farmers to make informed decisions about fertilizer applications.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16479" y="640556"/>
            <a:ext cx="7883842" cy="1125141"/>
          </a:xfrm>
          <a:prstGeom prst="rect">
            <a:avLst/>
          </a:prstGeom>
          <a:noFill/>
          <a:ln/>
        </p:spPr>
        <p:txBody>
          <a:bodyPr wrap="square" lIns="0" tIns="0" rIns="0" bIns="0" rtlCol="0" anchor="t"/>
          <a:lstStyle/>
          <a:p>
            <a:pPr marL="0" indent="0">
              <a:lnSpc>
                <a:spcPts val="4400"/>
              </a:lnSpc>
              <a:buNone/>
            </a:pPr>
            <a:r>
              <a:rPr lang="en-US" sz="3500" dirty="0">
                <a:solidFill>
                  <a:srgbClr val="FEFEFE"/>
                </a:solidFill>
                <a:latin typeface="Times New Roman" panose="02020603050405020304" pitchFamily="18" charset="0"/>
                <a:ea typeface="Instrument Sans Medium" pitchFamily="34" charset="-122"/>
                <a:cs typeface="Times New Roman" panose="02020603050405020304" pitchFamily="18" charset="0"/>
              </a:rPr>
              <a:t>Data Collection and Feature Engineering</a:t>
            </a:r>
            <a:endParaRPr lang="en-US" sz="3500" dirty="0">
              <a:latin typeface="Times New Roman" panose="02020603050405020304" pitchFamily="18" charset="0"/>
              <a:cs typeface="Times New Roman" panose="02020603050405020304" pitchFamily="18" charset="0"/>
            </a:endParaRPr>
          </a:p>
        </p:txBody>
      </p:sp>
      <p:sp>
        <p:nvSpPr>
          <p:cNvPr id="4" name="Shape 1"/>
          <p:cNvSpPr/>
          <p:nvPr/>
        </p:nvSpPr>
        <p:spPr>
          <a:xfrm>
            <a:off x="6375083" y="2035731"/>
            <a:ext cx="22860" cy="5553194"/>
          </a:xfrm>
          <a:prstGeom prst="roundRect">
            <a:avLst>
              <a:gd name="adj" fmla="val 118127"/>
            </a:avLst>
          </a:prstGeom>
          <a:solidFill>
            <a:srgbClr val="575757"/>
          </a:solidFill>
          <a:ln/>
        </p:spPr>
      </p:sp>
      <p:sp>
        <p:nvSpPr>
          <p:cNvPr id="5" name="Shape 2"/>
          <p:cNvSpPr/>
          <p:nvPr/>
        </p:nvSpPr>
        <p:spPr>
          <a:xfrm>
            <a:off x="6566178" y="2429351"/>
            <a:ext cx="630079" cy="22860"/>
          </a:xfrm>
          <a:prstGeom prst="roundRect">
            <a:avLst>
              <a:gd name="adj" fmla="val 118127"/>
            </a:avLst>
          </a:prstGeom>
          <a:solidFill>
            <a:srgbClr val="575757"/>
          </a:solidFill>
          <a:ln/>
        </p:spPr>
      </p:sp>
      <p:sp>
        <p:nvSpPr>
          <p:cNvPr id="6" name="Shape 3"/>
          <p:cNvSpPr/>
          <p:nvPr/>
        </p:nvSpPr>
        <p:spPr>
          <a:xfrm>
            <a:off x="6183987" y="2238256"/>
            <a:ext cx="405051" cy="405051"/>
          </a:xfrm>
          <a:prstGeom prst="roundRect">
            <a:avLst>
              <a:gd name="adj" fmla="val 6667"/>
            </a:avLst>
          </a:prstGeom>
          <a:solidFill>
            <a:srgbClr val="3E3E3E"/>
          </a:solidFill>
          <a:ln/>
        </p:spPr>
      </p:sp>
      <p:sp>
        <p:nvSpPr>
          <p:cNvPr id="7" name="Text 4"/>
          <p:cNvSpPr/>
          <p:nvPr/>
        </p:nvSpPr>
        <p:spPr>
          <a:xfrm>
            <a:off x="6334006" y="2305764"/>
            <a:ext cx="105013" cy="270034"/>
          </a:xfrm>
          <a:prstGeom prst="rect">
            <a:avLst/>
          </a:prstGeom>
          <a:noFill/>
          <a:ln/>
        </p:spPr>
        <p:txBody>
          <a:bodyPr wrap="none" lIns="0" tIns="0" rIns="0" bIns="0" rtlCol="0" anchor="t"/>
          <a:lstStyle/>
          <a:p>
            <a:pPr marL="0" indent="0" algn="ctr">
              <a:lnSpc>
                <a:spcPts val="2100"/>
              </a:lnSpc>
              <a:buNone/>
            </a:pPr>
            <a:r>
              <a:rPr lang="en-US" sz="2100" dirty="0">
                <a:solidFill>
                  <a:srgbClr val="BFBFBF"/>
                </a:solidFill>
                <a:latin typeface="Times New Roman" panose="02020603050405020304" pitchFamily="18" charset="0"/>
                <a:ea typeface="Instrument Sans Medium" pitchFamily="34" charset="-122"/>
                <a:cs typeface="Times New Roman" panose="02020603050405020304" pitchFamily="18" charset="0"/>
              </a:rPr>
              <a:t>1</a:t>
            </a:r>
            <a:endParaRPr lang="en-US" sz="2100" dirty="0">
              <a:latin typeface="Times New Roman" panose="02020603050405020304" pitchFamily="18" charset="0"/>
              <a:cs typeface="Times New Roman" panose="02020603050405020304" pitchFamily="18" charset="0"/>
            </a:endParaRPr>
          </a:p>
        </p:txBody>
      </p:sp>
      <p:sp>
        <p:nvSpPr>
          <p:cNvPr id="8" name="Text 5"/>
          <p:cNvSpPr/>
          <p:nvPr/>
        </p:nvSpPr>
        <p:spPr>
          <a:xfrm>
            <a:off x="7376636" y="2215753"/>
            <a:ext cx="2250281" cy="281226"/>
          </a:xfrm>
          <a:prstGeom prst="rect">
            <a:avLst/>
          </a:prstGeom>
          <a:noFill/>
          <a:ln/>
        </p:spPr>
        <p:txBody>
          <a:bodyPr wrap="none" lIns="0" tIns="0" rIns="0" bIns="0" rtlCol="0" anchor="t"/>
          <a:lstStyle/>
          <a:p>
            <a:pPr marL="0" indent="0" algn="l">
              <a:lnSpc>
                <a:spcPts val="2200"/>
              </a:lnSpc>
              <a:buNone/>
            </a:pPr>
            <a:r>
              <a:rPr lang="en-US" sz="1750" dirty="0">
                <a:solidFill>
                  <a:srgbClr val="BFBFBF"/>
                </a:solidFill>
                <a:latin typeface="Times New Roman" panose="02020603050405020304" pitchFamily="18" charset="0"/>
                <a:ea typeface="Instrument Sans Medium" pitchFamily="34" charset="-122"/>
                <a:cs typeface="Times New Roman" panose="02020603050405020304" pitchFamily="18" charset="0"/>
              </a:rPr>
              <a:t>Soil Sampling</a:t>
            </a:r>
            <a:endParaRPr lang="en-US" sz="1750" dirty="0">
              <a:latin typeface="Times New Roman" panose="02020603050405020304" pitchFamily="18" charset="0"/>
              <a:cs typeface="Times New Roman" panose="02020603050405020304" pitchFamily="18" charset="0"/>
            </a:endParaRPr>
          </a:p>
        </p:txBody>
      </p:sp>
      <p:sp>
        <p:nvSpPr>
          <p:cNvPr id="9" name="Text 6"/>
          <p:cNvSpPr/>
          <p:nvPr/>
        </p:nvSpPr>
        <p:spPr>
          <a:xfrm>
            <a:off x="7376636" y="2604968"/>
            <a:ext cx="6623685" cy="288012"/>
          </a:xfrm>
          <a:prstGeom prst="rect">
            <a:avLst/>
          </a:prstGeom>
          <a:noFill/>
          <a:ln/>
        </p:spPr>
        <p:txBody>
          <a:bodyPr wrap="none" lIns="0" tIns="0" rIns="0" bIns="0" rtlCol="0" anchor="t"/>
          <a:lstStyle/>
          <a:p>
            <a:pPr marL="0" indent="0" algn="l">
              <a:lnSpc>
                <a:spcPts val="2250"/>
              </a:lnSpc>
              <a:buNone/>
            </a:pPr>
            <a:r>
              <a:rPr lang="en-US" sz="1400" dirty="0">
                <a:solidFill>
                  <a:srgbClr val="BFBFBF"/>
                </a:solidFill>
                <a:latin typeface="Times New Roman" panose="02020603050405020304" pitchFamily="18" charset="0"/>
                <a:ea typeface="Open Sans" pitchFamily="34" charset="-122"/>
                <a:cs typeface="Times New Roman" panose="02020603050405020304" pitchFamily="18" charset="0"/>
              </a:rPr>
              <a:t>Collected soil samples from various fields representing different soil types.</a:t>
            </a:r>
            <a:endParaRPr lang="en-US" sz="1400" dirty="0">
              <a:latin typeface="Times New Roman" panose="02020603050405020304" pitchFamily="18" charset="0"/>
              <a:cs typeface="Times New Roman" panose="02020603050405020304" pitchFamily="18" charset="0"/>
            </a:endParaRPr>
          </a:p>
        </p:txBody>
      </p:sp>
      <p:sp>
        <p:nvSpPr>
          <p:cNvPr id="10" name="Shape 7"/>
          <p:cNvSpPr/>
          <p:nvPr/>
        </p:nvSpPr>
        <p:spPr>
          <a:xfrm>
            <a:off x="6566178" y="3646646"/>
            <a:ext cx="630079" cy="22860"/>
          </a:xfrm>
          <a:prstGeom prst="roundRect">
            <a:avLst>
              <a:gd name="adj" fmla="val 118127"/>
            </a:avLst>
          </a:prstGeom>
          <a:solidFill>
            <a:srgbClr val="575757"/>
          </a:solidFill>
          <a:ln/>
        </p:spPr>
      </p:sp>
      <p:sp>
        <p:nvSpPr>
          <p:cNvPr id="11" name="Shape 8"/>
          <p:cNvSpPr/>
          <p:nvPr/>
        </p:nvSpPr>
        <p:spPr>
          <a:xfrm>
            <a:off x="6183987" y="3455551"/>
            <a:ext cx="405051" cy="405051"/>
          </a:xfrm>
          <a:prstGeom prst="roundRect">
            <a:avLst>
              <a:gd name="adj" fmla="val 6667"/>
            </a:avLst>
          </a:prstGeom>
          <a:solidFill>
            <a:srgbClr val="3E3E3E"/>
          </a:solidFill>
          <a:ln/>
        </p:spPr>
      </p:sp>
      <p:sp>
        <p:nvSpPr>
          <p:cNvPr id="12" name="Text 9"/>
          <p:cNvSpPr/>
          <p:nvPr/>
        </p:nvSpPr>
        <p:spPr>
          <a:xfrm>
            <a:off x="6312098" y="3523059"/>
            <a:ext cx="148828" cy="270034"/>
          </a:xfrm>
          <a:prstGeom prst="rect">
            <a:avLst/>
          </a:prstGeom>
          <a:noFill/>
          <a:ln/>
        </p:spPr>
        <p:txBody>
          <a:bodyPr wrap="none" lIns="0" tIns="0" rIns="0" bIns="0" rtlCol="0" anchor="t"/>
          <a:lstStyle/>
          <a:p>
            <a:pPr marL="0" indent="0" algn="ctr">
              <a:lnSpc>
                <a:spcPts val="2100"/>
              </a:lnSpc>
              <a:buNone/>
            </a:pPr>
            <a:r>
              <a:rPr lang="en-US" sz="2100" dirty="0">
                <a:solidFill>
                  <a:srgbClr val="BFBFBF"/>
                </a:solidFill>
                <a:latin typeface="Times New Roman" panose="02020603050405020304" pitchFamily="18" charset="0"/>
                <a:ea typeface="Instrument Sans Medium" pitchFamily="34" charset="-122"/>
                <a:cs typeface="Times New Roman" panose="02020603050405020304" pitchFamily="18" charset="0"/>
              </a:rPr>
              <a:t>2</a:t>
            </a:r>
            <a:endParaRPr lang="en-US" sz="2100" dirty="0">
              <a:latin typeface="Times New Roman" panose="02020603050405020304" pitchFamily="18" charset="0"/>
              <a:cs typeface="Times New Roman" panose="02020603050405020304" pitchFamily="18" charset="0"/>
            </a:endParaRPr>
          </a:p>
        </p:txBody>
      </p:sp>
      <p:sp>
        <p:nvSpPr>
          <p:cNvPr id="13" name="Text 10"/>
          <p:cNvSpPr/>
          <p:nvPr/>
        </p:nvSpPr>
        <p:spPr>
          <a:xfrm>
            <a:off x="7376636" y="3433048"/>
            <a:ext cx="2250281" cy="281226"/>
          </a:xfrm>
          <a:prstGeom prst="rect">
            <a:avLst/>
          </a:prstGeom>
          <a:noFill/>
          <a:ln/>
        </p:spPr>
        <p:txBody>
          <a:bodyPr wrap="none" lIns="0" tIns="0" rIns="0" bIns="0" rtlCol="0" anchor="t"/>
          <a:lstStyle/>
          <a:p>
            <a:pPr marL="0" indent="0" algn="l">
              <a:lnSpc>
                <a:spcPts val="2200"/>
              </a:lnSpc>
              <a:buNone/>
            </a:pPr>
            <a:r>
              <a:rPr lang="en-US" sz="1750" dirty="0">
                <a:solidFill>
                  <a:srgbClr val="BFBFBF"/>
                </a:solidFill>
                <a:latin typeface="Times New Roman" panose="02020603050405020304" pitchFamily="18" charset="0"/>
                <a:ea typeface="Instrument Sans Medium" pitchFamily="34" charset="-122"/>
                <a:cs typeface="Times New Roman" panose="02020603050405020304" pitchFamily="18" charset="0"/>
              </a:rPr>
              <a:t>Crop Information</a:t>
            </a:r>
            <a:endParaRPr lang="en-US" sz="1750" dirty="0">
              <a:latin typeface="Times New Roman" panose="02020603050405020304" pitchFamily="18" charset="0"/>
              <a:cs typeface="Times New Roman" panose="02020603050405020304" pitchFamily="18" charset="0"/>
            </a:endParaRPr>
          </a:p>
        </p:txBody>
      </p:sp>
      <p:sp>
        <p:nvSpPr>
          <p:cNvPr id="14" name="Text 11"/>
          <p:cNvSpPr/>
          <p:nvPr/>
        </p:nvSpPr>
        <p:spPr>
          <a:xfrm>
            <a:off x="7376636" y="3822263"/>
            <a:ext cx="6623685" cy="576024"/>
          </a:xfrm>
          <a:prstGeom prst="rect">
            <a:avLst/>
          </a:prstGeom>
          <a:noFill/>
          <a:ln/>
        </p:spPr>
        <p:txBody>
          <a:bodyPr wrap="square" lIns="0" tIns="0" rIns="0" bIns="0" rtlCol="0" anchor="t"/>
          <a:lstStyle/>
          <a:p>
            <a:pPr marL="0" indent="0" algn="l">
              <a:lnSpc>
                <a:spcPts val="2250"/>
              </a:lnSpc>
              <a:buNone/>
            </a:pPr>
            <a:r>
              <a:rPr lang="en-US" sz="1400" dirty="0">
                <a:solidFill>
                  <a:srgbClr val="BFBFBF"/>
                </a:solidFill>
                <a:latin typeface="Times New Roman" panose="02020603050405020304" pitchFamily="18" charset="0"/>
                <a:ea typeface="Open Sans" pitchFamily="34" charset="-122"/>
                <a:cs typeface="Times New Roman" panose="02020603050405020304" pitchFamily="18" charset="0"/>
              </a:rPr>
              <a:t>Gathered data on crop types, including their nutrient requirements and growth stages.</a:t>
            </a:r>
            <a:endParaRPr lang="en-US" sz="1400" dirty="0">
              <a:latin typeface="Times New Roman" panose="02020603050405020304" pitchFamily="18" charset="0"/>
              <a:cs typeface="Times New Roman" panose="02020603050405020304" pitchFamily="18" charset="0"/>
            </a:endParaRPr>
          </a:p>
        </p:txBody>
      </p:sp>
      <p:sp>
        <p:nvSpPr>
          <p:cNvPr id="15" name="Shape 12"/>
          <p:cNvSpPr/>
          <p:nvPr/>
        </p:nvSpPr>
        <p:spPr>
          <a:xfrm>
            <a:off x="6566178" y="5151953"/>
            <a:ext cx="630079" cy="22860"/>
          </a:xfrm>
          <a:prstGeom prst="roundRect">
            <a:avLst>
              <a:gd name="adj" fmla="val 118127"/>
            </a:avLst>
          </a:prstGeom>
          <a:solidFill>
            <a:srgbClr val="575757"/>
          </a:solidFill>
          <a:ln/>
        </p:spPr>
      </p:sp>
      <p:sp>
        <p:nvSpPr>
          <p:cNvPr id="16" name="Shape 13"/>
          <p:cNvSpPr/>
          <p:nvPr/>
        </p:nvSpPr>
        <p:spPr>
          <a:xfrm>
            <a:off x="6183987" y="4960858"/>
            <a:ext cx="405051" cy="405051"/>
          </a:xfrm>
          <a:prstGeom prst="roundRect">
            <a:avLst>
              <a:gd name="adj" fmla="val 6667"/>
            </a:avLst>
          </a:prstGeom>
          <a:solidFill>
            <a:srgbClr val="3E3E3E"/>
          </a:solidFill>
          <a:ln/>
        </p:spPr>
      </p:sp>
      <p:sp>
        <p:nvSpPr>
          <p:cNvPr id="17" name="Text 14"/>
          <p:cNvSpPr/>
          <p:nvPr/>
        </p:nvSpPr>
        <p:spPr>
          <a:xfrm>
            <a:off x="6308527" y="5028367"/>
            <a:ext cx="155853" cy="270034"/>
          </a:xfrm>
          <a:prstGeom prst="rect">
            <a:avLst/>
          </a:prstGeom>
          <a:noFill/>
          <a:ln/>
        </p:spPr>
        <p:txBody>
          <a:bodyPr wrap="none" lIns="0" tIns="0" rIns="0" bIns="0" rtlCol="0" anchor="t"/>
          <a:lstStyle/>
          <a:p>
            <a:pPr marL="0" indent="0" algn="ctr">
              <a:lnSpc>
                <a:spcPts val="2100"/>
              </a:lnSpc>
              <a:buNone/>
            </a:pPr>
            <a:r>
              <a:rPr lang="en-US" sz="2100" dirty="0">
                <a:solidFill>
                  <a:srgbClr val="BFBFBF"/>
                </a:solidFill>
                <a:latin typeface="Times New Roman" panose="02020603050405020304" pitchFamily="18" charset="0"/>
                <a:ea typeface="Instrument Sans Medium" pitchFamily="34" charset="-122"/>
                <a:cs typeface="Times New Roman" panose="02020603050405020304" pitchFamily="18" charset="0"/>
              </a:rPr>
              <a:t>3</a:t>
            </a:r>
            <a:endParaRPr lang="en-US" sz="2100" dirty="0">
              <a:latin typeface="Times New Roman" panose="02020603050405020304" pitchFamily="18" charset="0"/>
              <a:cs typeface="Times New Roman" panose="02020603050405020304" pitchFamily="18" charset="0"/>
            </a:endParaRPr>
          </a:p>
        </p:txBody>
      </p:sp>
      <p:sp>
        <p:nvSpPr>
          <p:cNvPr id="18" name="Text 15"/>
          <p:cNvSpPr/>
          <p:nvPr/>
        </p:nvSpPr>
        <p:spPr>
          <a:xfrm>
            <a:off x="7376636" y="4938355"/>
            <a:ext cx="2250281" cy="281226"/>
          </a:xfrm>
          <a:prstGeom prst="rect">
            <a:avLst/>
          </a:prstGeom>
          <a:noFill/>
          <a:ln/>
        </p:spPr>
        <p:txBody>
          <a:bodyPr wrap="none" lIns="0" tIns="0" rIns="0" bIns="0" rtlCol="0" anchor="t"/>
          <a:lstStyle/>
          <a:p>
            <a:pPr marL="0" indent="0" algn="l">
              <a:lnSpc>
                <a:spcPts val="2200"/>
              </a:lnSpc>
              <a:buNone/>
            </a:pPr>
            <a:r>
              <a:rPr lang="en-US" sz="1750" dirty="0">
                <a:solidFill>
                  <a:srgbClr val="BFBFBF"/>
                </a:solidFill>
                <a:latin typeface="Times New Roman" panose="02020603050405020304" pitchFamily="18" charset="0"/>
                <a:ea typeface="Instrument Sans Medium" pitchFamily="34" charset="-122"/>
                <a:cs typeface="Times New Roman" panose="02020603050405020304" pitchFamily="18" charset="0"/>
              </a:rPr>
              <a:t>Environmental Data</a:t>
            </a:r>
            <a:endParaRPr lang="en-US" sz="1750" dirty="0">
              <a:latin typeface="Times New Roman" panose="02020603050405020304" pitchFamily="18" charset="0"/>
              <a:cs typeface="Times New Roman" panose="02020603050405020304" pitchFamily="18" charset="0"/>
            </a:endParaRPr>
          </a:p>
        </p:txBody>
      </p:sp>
      <p:sp>
        <p:nvSpPr>
          <p:cNvPr id="19" name="Text 16"/>
          <p:cNvSpPr/>
          <p:nvPr/>
        </p:nvSpPr>
        <p:spPr>
          <a:xfrm>
            <a:off x="7376636" y="5327571"/>
            <a:ext cx="6623685" cy="576024"/>
          </a:xfrm>
          <a:prstGeom prst="rect">
            <a:avLst/>
          </a:prstGeom>
          <a:noFill/>
          <a:ln/>
        </p:spPr>
        <p:txBody>
          <a:bodyPr wrap="square" lIns="0" tIns="0" rIns="0" bIns="0" rtlCol="0" anchor="t"/>
          <a:lstStyle/>
          <a:p>
            <a:pPr marL="0" indent="0" algn="l">
              <a:lnSpc>
                <a:spcPts val="2250"/>
              </a:lnSpc>
              <a:buNone/>
            </a:pPr>
            <a:r>
              <a:rPr lang="en-US" sz="1400" dirty="0">
                <a:solidFill>
                  <a:srgbClr val="BFBFBF"/>
                </a:solidFill>
                <a:latin typeface="Times New Roman" panose="02020603050405020304" pitchFamily="18" charset="0"/>
                <a:ea typeface="Open Sans" pitchFamily="34" charset="-122"/>
                <a:cs typeface="Times New Roman" panose="02020603050405020304" pitchFamily="18" charset="0"/>
              </a:rPr>
              <a:t>Acquired environmental parameters like temperature, humidity, and moisture levels.</a:t>
            </a:r>
            <a:endParaRPr lang="en-US" sz="1400" dirty="0">
              <a:latin typeface="Times New Roman" panose="02020603050405020304" pitchFamily="18" charset="0"/>
              <a:cs typeface="Times New Roman" panose="02020603050405020304" pitchFamily="18" charset="0"/>
            </a:endParaRPr>
          </a:p>
        </p:txBody>
      </p:sp>
      <p:sp>
        <p:nvSpPr>
          <p:cNvPr id="20" name="Shape 17"/>
          <p:cNvSpPr/>
          <p:nvPr/>
        </p:nvSpPr>
        <p:spPr>
          <a:xfrm>
            <a:off x="6566178" y="6657261"/>
            <a:ext cx="630079" cy="22860"/>
          </a:xfrm>
          <a:prstGeom prst="roundRect">
            <a:avLst>
              <a:gd name="adj" fmla="val 118127"/>
            </a:avLst>
          </a:prstGeom>
          <a:solidFill>
            <a:srgbClr val="575757"/>
          </a:solidFill>
          <a:ln/>
        </p:spPr>
      </p:sp>
      <p:sp>
        <p:nvSpPr>
          <p:cNvPr id="21" name="Shape 18"/>
          <p:cNvSpPr/>
          <p:nvPr/>
        </p:nvSpPr>
        <p:spPr>
          <a:xfrm>
            <a:off x="6183987" y="6466165"/>
            <a:ext cx="405051" cy="405051"/>
          </a:xfrm>
          <a:prstGeom prst="roundRect">
            <a:avLst>
              <a:gd name="adj" fmla="val 6667"/>
            </a:avLst>
          </a:prstGeom>
          <a:solidFill>
            <a:srgbClr val="3E3E3E"/>
          </a:solidFill>
          <a:ln/>
        </p:spPr>
      </p:sp>
      <p:sp>
        <p:nvSpPr>
          <p:cNvPr id="22" name="Text 19"/>
          <p:cNvSpPr/>
          <p:nvPr/>
        </p:nvSpPr>
        <p:spPr>
          <a:xfrm>
            <a:off x="6304478" y="6533674"/>
            <a:ext cx="163949" cy="270034"/>
          </a:xfrm>
          <a:prstGeom prst="rect">
            <a:avLst/>
          </a:prstGeom>
          <a:noFill/>
          <a:ln/>
        </p:spPr>
        <p:txBody>
          <a:bodyPr wrap="none" lIns="0" tIns="0" rIns="0" bIns="0" rtlCol="0" anchor="t"/>
          <a:lstStyle/>
          <a:p>
            <a:pPr marL="0" indent="0" algn="ctr">
              <a:lnSpc>
                <a:spcPts val="2100"/>
              </a:lnSpc>
              <a:buNone/>
            </a:pPr>
            <a:r>
              <a:rPr lang="en-US" sz="2100" dirty="0">
                <a:solidFill>
                  <a:srgbClr val="BFBFBF"/>
                </a:solidFill>
                <a:latin typeface="Times New Roman" panose="02020603050405020304" pitchFamily="18" charset="0"/>
                <a:ea typeface="Instrument Sans Medium" pitchFamily="34" charset="-122"/>
                <a:cs typeface="Times New Roman" panose="02020603050405020304" pitchFamily="18" charset="0"/>
              </a:rPr>
              <a:t>4</a:t>
            </a:r>
            <a:endParaRPr lang="en-US" sz="2100" dirty="0">
              <a:latin typeface="Times New Roman" panose="02020603050405020304" pitchFamily="18" charset="0"/>
              <a:cs typeface="Times New Roman" panose="02020603050405020304" pitchFamily="18" charset="0"/>
            </a:endParaRPr>
          </a:p>
        </p:txBody>
      </p:sp>
      <p:sp>
        <p:nvSpPr>
          <p:cNvPr id="23" name="Text 20"/>
          <p:cNvSpPr/>
          <p:nvPr/>
        </p:nvSpPr>
        <p:spPr>
          <a:xfrm>
            <a:off x="7376636" y="6443663"/>
            <a:ext cx="2250281" cy="281226"/>
          </a:xfrm>
          <a:prstGeom prst="rect">
            <a:avLst/>
          </a:prstGeom>
          <a:noFill/>
          <a:ln/>
        </p:spPr>
        <p:txBody>
          <a:bodyPr wrap="none" lIns="0" tIns="0" rIns="0" bIns="0" rtlCol="0" anchor="t"/>
          <a:lstStyle/>
          <a:p>
            <a:pPr marL="0" indent="0" algn="l">
              <a:lnSpc>
                <a:spcPts val="2200"/>
              </a:lnSpc>
              <a:buNone/>
            </a:pPr>
            <a:r>
              <a:rPr lang="en-US" sz="1750" dirty="0">
                <a:solidFill>
                  <a:srgbClr val="BFBFBF"/>
                </a:solidFill>
                <a:latin typeface="Times New Roman" panose="02020603050405020304" pitchFamily="18" charset="0"/>
                <a:ea typeface="Instrument Sans Medium" pitchFamily="34" charset="-122"/>
                <a:cs typeface="Times New Roman" panose="02020603050405020304" pitchFamily="18" charset="0"/>
              </a:rPr>
              <a:t>Feature Engineering</a:t>
            </a:r>
            <a:endParaRPr lang="en-US" sz="1750" dirty="0">
              <a:latin typeface="Times New Roman" panose="02020603050405020304" pitchFamily="18" charset="0"/>
              <a:cs typeface="Times New Roman" panose="02020603050405020304" pitchFamily="18" charset="0"/>
            </a:endParaRPr>
          </a:p>
        </p:txBody>
      </p:sp>
      <p:sp>
        <p:nvSpPr>
          <p:cNvPr id="24" name="Text 21"/>
          <p:cNvSpPr/>
          <p:nvPr/>
        </p:nvSpPr>
        <p:spPr>
          <a:xfrm>
            <a:off x="7376636" y="6832878"/>
            <a:ext cx="6623685" cy="576024"/>
          </a:xfrm>
          <a:prstGeom prst="rect">
            <a:avLst/>
          </a:prstGeom>
          <a:noFill/>
          <a:ln/>
        </p:spPr>
        <p:txBody>
          <a:bodyPr wrap="square" lIns="0" tIns="0" rIns="0" bIns="0" rtlCol="0" anchor="t"/>
          <a:lstStyle/>
          <a:p>
            <a:pPr marL="0" indent="0" algn="l">
              <a:lnSpc>
                <a:spcPts val="2250"/>
              </a:lnSpc>
              <a:buNone/>
            </a:pPr>
            <a:r>
              <a:rPr lang="en-US" sz="1400" dirty="0">
                <a:solidFill>
                  <a:srgbClr val="BFBFBF"/>
                </a:solidFill>
                <a:latin typeface="Times New Roman" panose="02020603050405020304" pitchFamily="18" charset="0"/>
                <a:ea typeface="Open Sans" pitchFamily="34" charset="-122"/>
                <a:cs typeface="Times New Roman" panose="02020603050405020304" pitchFamily="18" charset="0"/>
              </a:rPr>
              <a:t>Derived new features, such as soil nutrient ratios and crop growth indices, to enhance model accuracy.</a:t>
            </a:r>
            <a:endParaRPr 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58509"/>
            <a:ext cx="8467249"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Times New Roman" panose="02020603050405020304" pitchFamily="18" charset="0"/>
                <a:ea typeface="Instrument Sans Medium" pitchFamily="34" charset="-122"/>
                <a:cs typeface="Times New Roman" panose="02020603050405020304" pitchFamily="18" charset="0"/>
              </a:rPr>
              <a:t>Exploratory Data Analysis (EDA)</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EFEFE"/>
                </a:solidFill>
                <a:latin typeface="Times New Roman" panose="02020603050405020304" pitchFamily="18" charset="0"/>
                <a:ea typeface="Instrument Sans Medium" pitchFamily="34" charset="-122"/>
                <a:cs typeface="Times New Roman" panose="02020603050405020304" pitchFamily="18" charset="0"/>
              </a:rPr>
              <a:t>Data Visualization</a:t>
            </a:r>
            <a:endParaRPr lang="en-US" sz="2200" dirty="0">
              <a:latin typeface="Times New Roman" panose="02020603050405020304" pitchFamily="18" charset="0"/>
              <a:cs typeface="Times New Roman" panose="02020603050405020304" pitchFamily="18" charset="0"/>
            </a:endParaRPr>
          </a:p>
        </p:txBody>
      </p:sp>
      <p:sp>
        <p:nvSpPr>
          <p:cNvPr id="4" name="Text 2"/>
          <p:cNvSpPr/>
          <p:nvPr/>
        </p:nvSpPr>
        <p:spPr>
          <a:xfrm>
            <a:off x="793790"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Used histograms, scatter plots, and box plots to visualize data distributions and identify trends.</a:t>
            </a:r>
            <a:endParaRPr lang="en-US" sz="1750" dirty="0">
              <a:latin typeface="Times New Roman" panose="02020603050405020304" pitchFamily="18" charset="0"/>
              <a:cs typeface="Times New Roman" panose="02020603050405020304" pitchFamily="18" charset="0"/>
            </a:endParaRPr>
          </a:p>
        </p:txBody>
      </p:sp>
      <p:sp>
        <p:nvSpPr>
          <p:cNvPr id="5" name="Text 3"/>
          <p:cNvSpPr/>
          <p:nvPr/>
        </p:nvSpPr>
        <p:spPr>
          <a:xfrm>
            <a:off x="5332928"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EFEFE"/>
                </a:solidFill>
                <a:latin typeface="Times New Roman" panose="02020603050405020304" pitchFamily="18" charset="0"/>
                <a:ea typeface="Instrument Sans Medium" pitchFamily="34" charset="-122"/>
                <a:cs typeface="Times New Roman" panose="02020603050405020304" pitchFamily="18" charset="0"/>
              </a:rPr>
              <a:t>Correlation Analysis</a:t>
            </a:r>
            <a:endParaRPr lang="en-US" sz="2200" dirty="0">
              <a:latin typeface="Times New Roman" panose="02020603050405020304" pitchFamily="18" charset="0"/>
              <a:cs typeface="Times New Roman" panose="02020603050405020304" pitchFamily="18" charset="0"/>
            </a:endParaRPr>
          </a:p>
        </p:txBody>
      </p:sp>
      <p:sp>
        <p:nvSpPr>
          <p:cNvPr id="6" name="Text 4"/>
          <p:cNvSpPr/>
          <p:nvPr/>
        </p:nvSpPr>
        <p:spPr>
          <a:xfrm>
            <a:off x="5332928"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Investigated relationships between features, revealing strong correlations between soil nutrients and crop growth.</a:t>
            </a:r>
            <a:endParaRPr lang="en-US" sz="1750" dirty="0">
              <a:latin typeface="Times New Roman" panose="02020603050405020304" pitchFamily="18" charset="0"/>
              <a:cs typeface="Times New Roman" panose="02020603050405020304" pitchFamily="18" charset="0"/>
            </a:endParaRPr>
          </a:p>
        </p:txBody>
      </p:sp>
      <p:sp>
        <p:nvSpPr>
          <p:cNvPr id="7" name="Text 5"/>
          <p:cNvSpPr/>
          <p:nvPr/>
        </p:nvSpPr>
        <p:spPr>
          <a:xfrm>
            <a:off x="9872067"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EFEFE"/>
                </a:solidFill>
                <a:latin typeface="Times New Roman" panose="02020603050405020304" pitchFamily="18" charset="0"/>
                <a:ea typeface="Instrument Sans Medium" pitchFamily="34" charset="-122"/>
                <a:cs typeface="Times New Roman" panose="02020603050405020304" pitchFamily="18" charset="0"/>
              </a:rPr>
              <a:t>Outlier Detection</a:t>
            </a:r>
            <a:endParaRPr lang="en-US" sz="2200" dirty="0">
              <a:latin typeface="Times New Roman" panose="02020603050405020304" pitchFamily="18" charset="0"/>
              <a:cs typeface="Times New Roman" panose="02020603050405020304" pitchFamily="18" charset="0"/>
            </a:endParaRPr>
          </a:p>
        </p:txBody>
      </p:sp>
      <p:sp>
        <p:nvSpPr>
          <p:cNvPr id="8" name="Text 6"/>
          <p:cNvSpPr/>
          <p:nvPr/>
        </p:nvSpPr>
        <p:spPr>
          <a:xfrm>
            <a:off x="9872067"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Identified and addressed outliers to ensure data quality and prevent model bias.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72001"/>
          </a:xfrm>
          <a:prstGeom prst="rect">
            <a:avLst/>
          </a:prstGeom>
        </p:spPr>
      </p:pic>
      <p:sp>
        <p:nvSpPr>
          <p:cNvPr id="3" name="Text 0"/>
          <p:cNvSpPr/>
          <p:nvPr/>
        </p:nvSpPr>
        <p:spPr>
          <a:xfrm>
            <a:off x="748070" y="3430429"/>
            <a:ext cx="11642050" cy="667941"/>
          </a:xfrm>
          <a:prstGeom prst="rect">
            <a:avLst/>
          </a:prstGeom>
          <a:noFill/>
          <a:ln/>
        </p:spPr>
        <p:txBody>
          <a:bodyPr wrap="none" lIns="0" tIns="0" rIns="0" bIns="0" rtlCol="0" anchor="t"/>
          <a:lstStyle/>
          <a:p>
            <a:pPr marL="0" indent="0">
              <a:lnSpc>
                <a:spcPts val="5250"/>
              </a:lnSpc>
              <a:buNone/>
            </a:pPr>
            <a:r>
              <a:rPr lang="en-US" sz="4200" dirty="0">
                <a:solidFill>
                  <a:srgbClr val="FEFEFE"/>
                </a:solidFill>
                <a:latin typeface="Times New Roman" panose="02020603050405020304" pitchFamily="18" charset="0"/>
                <a:ea typeface="Instrument Sans Medium" pitchFamily="34" charset="-122"/>
                <a:cs typeface="Times New Roman" panose="02020603050405020304" pitchFamily="18" charset="0"/>
              </a:rPr>
              <a:t>Handling Categorical Data with Label Encoding</a:t>
            </a:r>
            <a:endParaRPr lang="en-US" sz="4200" dirty="0">
              <a:latin typeface="Times New Roman" panose="02020603050405020304" pitchFamily="18" charset="0"/>
              <a:cs typeface="Times New Roman" panose="02020603050405020304" pitchFamily="18" charset="0"/>
            </a:endParaRPr>
          </a:p>
        </p:txBody>
      </p:sp>
      <p:sp>
        <p:nvSpPr>
          <p:cNvPr id="4" name="Shape 1"/>
          <p:cNvSpPr/>
          <p:nvPr/>
        </p:nvSpPr>
        <p:spPr>
          <a:xfrm>
            <a:off x="748070" y="4419005"/>
            <a:ext cx="13134261" cy="2469832"/>
          </a:xfrm>
          <a:prstGeom prst="roundRect">
            <a:avLst>
              <a:gd name="adj" fmla="val 1298"/>
            </a:avLst>
          </a:prstGeom>
          <a:noFill/>
          <a:ln w="7620">
            <a:solidFill>
              <a:srgbClr val="FFFFFF">
                <a:alpha val="24000"/>
              </a:srgbClr>
            </a:solidFill>
            <a:prstDash val="solid"/>
          </a:ln>
        </p:spPr>
      </p:sp>
      <p:sp>
        <p:nvSpPr>
          <p:cNvPr id="5" name="Shape 2"/>
          <p:cNvSpPr/>
          <p:nvPr/>
        </p:nvSpPr>
        <p:spPr>
          <a:xfrm>
            <a:off x="755690" y="4426625"/>
            <a:ext cx="13119021" cy="613648"/>
          </a:xfrm>
          <a:prstGeom prst="rect">
            <a:avLst/>
          </a:prstGeom>
          <a:solidFill>
            <a:srgbClr val="FFFFFF">
              <a:alpha val="4000"/>
            </a:srgbClr>
          </a:solidFill>
          <a:ln/>
        </p:spPr>
      </p:sp>
      <p:sp>
        <p:nvSpPr>
          <p:cNvPr id="6" name="Text 3"/>
          <p:cNvSpPr/>
          <p:nvPr/>
        </p:nvSpPr>
        <p:spPr>
          <a:xfrm>
            <a:off x="969407" y="4562475"/>
            <a:ext cx="6128266" cy="341948"/>
          </a:xfrm>
          <a:prstGeom prst="rect">
            <a:avLst/>
          </a:prstGeom>
          <a:noFill/>
          <a:ln/>
        </p:spPr>
        <p:txBody>
          <a:bodyPr wrap="none" lIns="0" tIns="0" rIns="0" bIns="0" rtlCol="0" anchor="t"/>
          <a:lstStyle/>
          <a:p>
            <a:pPr marL="0" indent="0">
              <a:lnSpc>
                <a:spcPts val="2650"/>
              </a:lnSpc>
              <a:buNone/>
            </a:pPr>
            <a:r>
              <a:rPr lang="en-US" sz="1650" dirty="0">
                <a:solidFill>
                  <a:srgbClr val="BFBFBF"/>
                </a:solidFill>
                <a:latin typeface="Times New Roman" panose="02020603050405020304" pitchFamily="18" charset="0"/>
                <a:ea typeface="Open Sans" pitchFamily="34" charset="-122"/>
                <a:cs typeface="Times New Roman" panose="02020603050405020304" pitchFamily="18" charset="0"/>
              </a:rPr>
              <a:t>Soil Type</a:t>
            </a:r>
            <a:endParaRPr lang="en-US" sz="1650" dirty="0">
              <a:latin typeface="Times New Roman" panose="02020603050405020304" pitchFamily="18" charset="0"/>
              <a:cs typeface="Times New Roman" panose="02020603050405020304" pitchFamily="18" charset="0"/>
            </a:endParaRPr>
          </a:p>
        </p:txBody>
      </p:sp>
      <p:sp>
        <p:nvSpPr>
          <p:cNvPr id="7" name="Text 4"/>
          <p:cNvSpPr/>
          <p:nvPr/>
        </p:nvSpPr>
        <p:spPr>
          <a:xfrm>
            <a:off x="7532727" y="4562475"/>
            <a:ext cx="6128266" cy="341948"/>
          </a:xfrm>
          <a:prstGeom prst="rect">
            <a:avLst/>
          </a:prstGeom>
          <a:noFill/>
          <a:ln/>
        </p:spPr>
        <p:txBody>
          <a:bodyPr wrap="none" lIns="0" tIns="0" rIns="0" bIns="0" rtlCol="0" anchor="t"/>
          <a:lstStyle/>
          <a:p>
            <a:pPr marL="0" indent="0">
              <a:lnSpc>
                <a:spcPts val="2650"/>
              </a:lnSpc>
              <a:buNone/>
            </a:pPr>
            <a:r>
              <a:rPr lang="en-US" sz="1650" dirty="0">
                <a:solidFill>
                  <a:srgbClr val="BFBFBF"/>
                </a:solidFill>
                <a:latin typeface="Times New Roman" panose="02020603050405020304" pitchFamily="18" charset="0"/>
                <a:ea typeface="Open Sans" pitchFamily="34" charset="-122"/>
                <a:cs typeface="Times New Roman" panose="02020603050405020304" pitchFamily="18" charset="0"/>
              </a:rPr>
              <a:t>Label</a:t>
            </a:r>
            <a:endParaRPr lang="en-US" sz="1650" dirty="0">
              <a:latin typeface="Times New Roman" panose="02020603050405020304" pitchFamily="18" charset="0"/>
              <a:cs typeface="Times New Roman" panose="02020603050405020304" pitchFamily="18" charset="0"/>
            </a:endParaRPr>
          </a:p>
        </p:txBody>
      </p:sp>
      <p:sp>
        <p:nvSpPr>
          <p:cNvPr id="8" name="Shape 5"/>
          <p:cNvSpPr/>
          <p:nvPr/>
        </p:nvSpPr>
        <p:spPr>
          <a:xfrm>
            <a:off x="755690" y="5040273"/>
            <a:ext cx="13119021" cy="613648"/>
          </a:xfrm>
          <a:prstGeom prst="rect">
            <a:avLst/>
          </a:prstGeom>
          <a:solidFill>
            <a:srgbClr val="000000">
              <a:alpha val="4000"/>
            </a:srgbClr>
          </a:solidFill>
          <a:ln/>
        </p:spPr>
      </p:sp>
      <p:sp>
        <p:nvSpPr>
          <p:cNvPr id="9" name="Text 6"/>
          <p:cNvSpPr/>
          <p:nvPr/>
        </p:nvSpPr>
        <p:spPr>
          <a:xfrm>
            <a:off x="969407" y="5176123"/>
            <a:ext cx="6128266" cy="341948"/>
          </a:xfrm>
          <a:prstGeom prst="rect">
            <a:avLst/>
          </a:prstGeom>
          <a:noFill/>
          <a:ln/>
        </p:spPr>
        <p:txBody>
          <a:bodyPr wrap="none" lIns="0" tIns="0" rIns="0" bIns="0" rtlCol="0" anchor="t"/>
          <a:lstStyle/>
          <a:p>
            <a:pPr marL="0" indent="0">
              <a:lnSpc>
                <a:spcPts val="2650"/>
              </a:lnSpc>
              <a:buNone/>
            </a:pPr>
            <a:r>
              <a:rPr lang="en-US" sz="1650" dirty="0">
                <a:solidFill>
                  <a:srgbClr val="BFBFBF"/>
                </a:solidFill>
                <a:latin typeface="Times New Roman" panose="02020603050405020304" pitchFamily="18" charset="0"/>
                <a:ea typeface="Open Sans" pitchFamily="34" charset="-122"/>
                <a:cs typeface="Times New Roman" panose="02020603050405020304" pitchFamily="18" charset="0"/>
              </a:rPr>
              <a:t>Sandy</a:t>
            </a:r>
            <a:endParaRPr lang="en-US" sz="1650" dirty="0">
              <a:latin typeface="Times New Roman" panose="02020603050405020304" pitchFamily="18" charset="0"/>
              <a:cs typeface="Times New Roman" panose="02020603050405020304" pitchFamily="18" charset="0"/>
            </a:endParaRPr>
          </a:p>
        </p:txBody>
      </p:sp>
      <p:sp>
        <p:nvSpPr>
          <p:cNvPr id="10" name="Text 7"/>
          <p:cNvSpPr/>
          <p:nvPr/>
        </p:nvSpPr>
        <p:spPr>
          <a:xfrm>
            <a:off x="7532727" y="5176123"/>
            <a:ext cx="6128266" cy="341948"/>
          </a:xfrm>
          <a:prstGeom prst="rect">
            <a:avLst/>
          </a:prstGeom>
          <a:noFill/>
          <a:ln/>
        </p:spPr>
        <p:txBody>
          <a:bodyPr wrap="none" lIns="0" tIns="0" rIns="0" bIns="0" rtlCol="0" anchor="t"/>
          <a:lstStyle/>
          <a:p>
            <a:pPr marL="0" indent="0">
              <a:lnSpc>
                <a:spcPts val="2650"/>
              </a:lnSpc>
              <a:buNone/>
            </a:pPr>
            <a:r>
              <a:rPr lang="en-US" sz="1650" dirty="0">
                <a:solidFill>
                  <a:srgbClr val="BFBFBF"/>
                </a:solidFill>
                <a:latin typeface="Times New Roman" panose="02020603050405020304" pitchFamily="18" charset="0"/>
                <a:ea typeface="Open Sans" pitchFamily="34" charset="-122"/>
                <a:cs typeface="Times New Roman" panose="02020603050405020304" pitchFamily="18" charset="0"/>
              </a:rPr>
              <a:t>0</a:t>
            </a:r>
            <a:endParaRPr lang="en-US" sz="1650" dirty="0">
              <a:latin typeface="Times New Roman" panose="02020603050405020304" pitchFamily="18" charset="0"/>
              <a:cs typeface="Times New Roman" panose="02020603050405020304" pitchFamily="18" charset="0"/>
            </a:endParaRPr>
          </a:p>
        </p:txBody>
      </p:sp>
      <p:sp>
        <p:nvSpPr>
          <p:cNvPr id="11" name="Shape 8"/>
          <p:cNvSpPr/>
          <p:nvPr/>
        </p:nvSpPr>
        <p:spPr>
          <a:xfrm>
            <a:off x="755690" y="5653921"/>
            <a:ext cx="13119021" cy="613648"/>
          </a:xfrm>
          <a:prstGeom prst="rect">
            <a:avLst/>
          </a:prstGeom>
          <a:solidFill>
            <a:srgbClr val="FFFFFF">
              <a:alpha val="4000"/>
            </a:srgbClr>
          </a:solidFill>
          <a:ln/>
        </p:spPr>
      </p:sp>
      <p:sp>
        <p:nvSpPr>
          <p:cNvPr id="12" name="Text 9"/>
          <p:cNvSpPr/>
          <p:nvPr/>
        </p:nvSpPr>
        <p:spPr>
          <a:xfrm>
            <a:off x="969407" y="5789771"/>
            <a:ext cx="6128266" cy="341948"/>
          </a:xfrm>
          <a:prstGeom prst="rect">
            <a:avLst/>
          </a:prstGeom>
          <a:noFill/>
          <a:ln/>
        </p:spPr>
        <p:txBody>
          <a:bodyPr wrap="none" lIns="0" tIns="0" rIns="0" bIns="0" rtlCol="0" anchor="t"/>
          <a:lstStyle/>
          <a:p>
            <a:pPr marL="0" indent="0">
              <a:lnSpc>
                <a:spcPts val="2650"/>
              </a:lnSpc>
              <a:buNone/>
            </a:pPr>
            <a:r>
              <a:rPr lang="en-US" sz="1650" dirty="0">
                <a:solidFill>
                  <a:srgbClr val="BFBFBF"/>
                </a:solidFill>
                <a:latin typeface="Times New Roman" panose="02020603050405020304" pitchFamily="18" charset="0"/>
                <a:ea typeface="Open Sans" pitchFamily="34" charset="-122"/>
                <a:cs typeface="Times New Roman" panose="02020603050405020304" pitchFamily="18" charset="0"/>
              </a:rPr>
              <a:t>Clay</a:t>
            </a:r>
            <a:endParaRPr lang="en-US" sz="1650" dirty="0">
              <a:latin typeface="Times New Roman" panose="02020603050405020304" pitchFamily="18" charset="0"/>
              <a:cs typeface="Times New Roman" panose="02020603050405020304" pitchFamily="18" charset="0"/>
            </a:endParaRPr>
          </a:p>
        </p:txBody>
      </p:sp>
      <p:sp>
        <p:nvSpPr>
          <p:cNvPr id="13" name="Text 10"/>
          <p:cNvSpPr/>
          <p:nvPr/>
        </p:nvSpPr>
        <p:spPr>
          <a:xfrm>
            <a:off x="7532727" y="5789771"/>
            <a:ext cx="6128266" cy="341948"/>
          </a:xfrm>
          <a:prstGeom prst="rect">
            <a:avLst/>
          </a:prstGeom>
          <a:noFill/>
          <a:ln/>
        </p:spPr>
        <p:txBody>
          <a:bodyPr wrap="none" lIns="0" tIns="0" rIns="0" bIns="0" rtlCol="0" anchor="t"/>
          <a:lstStyle/>
          <a:p>
            <a:pPr marL="0" indent="0">
              <a:lnSpc>
                <a:spcPts val="2650"/>
              </a:lnSpc>
              <a:buNone/>
            </a:pPr>
            <a:r>
              <a:rPr lang="en-US" sz="1650" dirty="0">
                <a:solidFill>
                  <a:srgbClr val="BFBFBF"/>
                </a:solidFill>
                <a:latin typeface="Times New Roman" panose="02020603050405020304" pitchFamily="18" charset="0"/>
                <a:ea typeface="Open Sans" pitchFamily="34" charset="-122"/>
                <a:cs typeface="Times New Roman" panose="02020603050405020304" pitchFamily="18" charset="0"/>
              </a:rPr>
              <a:t>1</a:t>
            </a:r>
            <a:endParaRPr lang="en-US" sz="1650" dirty="0">
              <a:latin typeface="Times New Roman" panose="02020603050405020304" pitchFamily="18" charset="0"/>
              <a:cs typeface="Times New Roman" panose="02020603050405020304" pitchFamily="18" charset="0"/>
            </a:endParaRPr>
          </a:p>
        </p:txBody>
      </p:sp>
      <p:sp>
        <p:nvSpPr>
          <p:cNvPr id="14" name="Shape 11"/>
          <p:cNvSpPr/>
          <p:nvPr/>
        </p:nvSpPr>
        <p:spPr>
          <a:xfrm>
            <a:off x="755690" y="6267569"/>
            <a:ext cx="13119021" cy="613648"/>
          </a:xfrm>
          <a:prstGeom prst="rect">
            <a:avLst/>
          </a:prstGeom>
          <a:solidFill>
            <a:srgbClr val="000000">
              <a:alpha val="4000"/>
            </a:srgbClr>
          </a:solidFill>
          <a:ln/>
        </p:spPr>
      </p:sp>
      <p:sp>
        <p:nvSpPr>
          <p:cNvPr id="15" name="Text 12"/>
          <p:cNvSpPr/>
          <p:nvPr/>
        </p:nvSpPr>
        <p:spPr>
          <a:xfrm>
            <a:off x="969407" y="6403419"/>
            <a:ext cx="6128266" cy="341948"/>
          </a:xfrm>
          <a:prstGeom prst="rect">
            <a:avLst/>
          </a:prstGeom>
          <a:noFill/>
          <a:ln/>
        </p:spPr>
        <p:txBody>
          <a:bodyPr wrap="none" lIns="0" tIns="0" rIns="0" bIns="0" rtlCol="0" anchor="t"/>
          <a:lstStyle/>
          <a:p>
            <a:pPr marL="0" indent="0">
              <a:lnSpc>
                <a:spcPts val="2650"/>
              </a:lnSpc>
              <a:buNone/>
            </a:pPr>
            <a:r>
              <a:rPr lang="en-US" sz="1650" dirty="0">
                <a:solidFill>
                  <a:srgbClr val="BFBFBF"/>
                </a:solidFill>
                <a:latin typeface="Times New Roman" panose="02020603050405020304" pitchFamily="18" charset="0"/>
                <a:ea typeface="Open Sans" pitchFamily="34" charset="-122"/>
                <a:cs typeface="Times New Roman" panose="02020603050405020304" pitchFamily="18" charset="0"/>
              </a:rPr>
              <a:t>Loamy</a:t>
            </a:r>
            <a:endParaRPr lang="en-US" sz="1650" dirty="0">
              <a:latin typeface="Times New Roman" panose="02020603050405020304" pitchFamily="18" charset="0"/>
              <a:cs typeface="Times New Roman" panose="02020603050405020304" pitchFamily="18" charset="0"/>
            </a:endParaRPr>
          </a:p>
        </p:txBody>
      </p:sp>
      <p:sp>
        <p:nvSpPr>
          <p:cNvPr id="16" name="Text 13"/>
          <p:cNvSpPr/>
          <p:nvPr/>
        </p:nvSpPr>
        <p:spPr>
          <a:xfrm>
            <a:off x="7532727" y="6403419"/>
            <a:ext cx="6128266" cy="341948"/>
          </a:xfrm>
          <a:prstGeom prst="rect">
            <a:avLst/>
          </a:prstGeom>
          <a:noFill/>
          <a:ln/>
        </p:spPr>
        <p:txBody>
          <a:bodyPr wrap="none" lIns="0" tIns="0" rIns="0" bIns="0" rtlCol="0" anchor="t"/>
          <a:lstStyle/>
          <a:p>
            <a:pPr marL="0" indent="0">
              <a:lnSpc>
                <a:spcPts val="2650"/>
              </a:lnSpc>
              <a:buNone/>
            </a:pPr>
            <a:r>
              <a:rPr lang="en-US" sz="1650" dirty="0">
                <a:solidFill>
                  <a:srgbClr val="BFBFBF"/>
                </a:solidFill>
                <a:latin typeface="Times New Roman" panose="02020603050405020304" pitchFamily="18" charset="0"/>
                <a:ea typeface="Open Sans" pitchFamily="34" charset="-122"/>
                <a:cs typeface="Times New Roman" panose="02020603050405020304" pitchFamily="18" charset="0"/>
              </a:rPr>
              <a:t>2</a:t>
            </a:r>
            <a:endParaRPr lang="en-US" sz="1650" dirty="0">
              <a:latin typeface="Times New Roman" panose="02020603050405020304" pitchFamily="18" charset="0"/>
              <a:cs typeface="Times New Roman" panose="02020603050405020304" pitchFamily="18" charset="0"/>
            </a:endParaRPr>
          </a:p>
        </p:txBody>
      </p:sp>
      <p:sp>
        <p:nvSpPr>
          <p:cNvPr id="17" name="Text 14"/>
          <p:cNvSpPr/>
          <p:nvPr/>
        </p:nvSpPr>
        <p:spPr>
          <a:xfrm>
            <a:off x="748070" y="7129224"/>
            <a:ext cx="13134261" cy="341948"/>
          </a:xfrm>
          <a:prstGeom prst="rect">
            <a:avLst/>
          </a:prstGeom>
          <a:noFill/>
          <a:ln/>
        </p:spPr>
        <p:txBody>
          <a:bodyPr wrap="none" lIns="0" tIns="0" rIns="0" bIns="0" rtlCol="0" anchor="t"/>
          <a:lstStyle/>
          <a:p>
            <a:pPr marL="0" indent="0">
              <a:lnSpc>
                <a:spcPts val="2650"/>
              </a:lnSpc>
              <a:buNone/>
            </a:pPr>
            <a:r>
              <a:rPr lang="en-US" sz="1650" dirty="0">
                <a:solidFill>
                  <a:srgbClr val="BFBFBF"/>
                </a:solidFill>
                <a:latin typeface="Times New Roman" panose="02020603050405020304" pitchFamily="18" charset="0"/>
                <a:ea typeface="Open Sans" pitchFamily="34" charset="-122"/>
                <a:cs typeface="Times New Roman" panose="02020603050405020304" pitchFamily="18" charset="0"/>
              </a:rPr>
              <a:t>Categorical features like soil type and crop type were converted to numerical values using label encoding for model compatibility.</a:t>
            </a:r>
            <a:endParaRPr lang="en-US" sz="16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9473" y="608290"/>
            <a:ext cx="7597854" cy="1380411"/>
          </a:xfrm>
          <a:prstGeom prst="rect">
            <a:avLst/>
          </a:prstGeom>
          <a:noFill/>
          <a:ln/>
        </p:spPr>
        <p:txBody>
          <a:bodyPr wrap="square" lIns="0" tIns="0" rIns="0" bIns="0" rtlCol="0" anchor="t"/>
          <a:lstStyle/>
          <a:p>
            <a:pPr marL="0" indent="0">
              <a:lnSpc>
                <a:spcPts val="5400"/>
              </a:lnSpc>
              <a:buNone/>
            </a:pPr>
            <a:r>
              <a:rPr lang="en-US" sz="4300" dirty="0">
                <a:solidFill>
                  <a:srgbClr val="FEFEFE"/>
                </a:solidFill>
                <a:latin typeface="Times New Roman" panose="02020603050405020304" pitchFamily="18" charset="0"/>
                <a:ea typeface="Instrument Sans Medium" pitchFamily="34" charset="-122"/>
                <a:cs typeface="Times New Roman" panose="02020603050405020304" pitchFamily="18" charset="0"/>
              </a:rPr>
              <a:t>Understanding Feature Relationships</a:t>
            </a:r>
            <a:endParaRPr lang="en-US" sz="430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6259473" y="2319933"/>
            <a:ext cx="1104424" cy="1767126"/>
          </a:xfrm>
          <a:prstGeom prst="rect">
            <a:avLst/>
          </a:prstGeom>
        </p:spPr>
      </p:pic>
      <p:sp>
        <p:nvSpPr>
          <p:cNvPr id="5" name="Text 1"/>
          <p:cNvSpPr/>
          <p:nvPr/>
        </p:nvSpPr>
        <p:spPr>
          <a:xfrm>
            <a:off x="7695128" y="2540794"/>
            <a:ext cx="2932152" cy="345043"/>
          </a:xfrm>
          <a:prstGeom prst="rect">
            <a:avLst/>
          </a:prstGeom>
          <a:noFill/>
          <a:ln/>
        </p:spPr>
        <p:txBody>
          <a:bodyPr wrap="none" lIns="0" tIns="0" rIns="0" bIns="0" rtlCol="0" anchor="t"/>
          <a:lstStyle/>
          <a:p>
            <a:pPr marL="0" indent="0" algn="l">
              <a:lnSpc>
                <a:spcPts val="2700"/>
              </a:lnSpc>
              <a:buNone/>
            </a:pPr>
            <a:r>
              <a:rPr lang="en-US" sz="2150" dirty="0">
                <a:solidFill>
                  <a:srgbClr val="BFBFBF"/>
                </a:solidFill>
                <a:latin typeface="Times New Roman" panose="02020603050405020304" pitchFamily="18" charset="0"/>
                <a:ea typeface="Instrument Sans Medium" pitchFamily="34" charset="-122"/>
                <a:cs typeface="Times New Roman" panose="02020603050405020304" pitchFamily="18" charset="0"/>
              </a:rPr>
              <a:t>Nutrient Requirements</a:t>
            </a:r>
            <a:endParaRPr lang="en-US" sz="2150" dirty="0">
              <a:latin typeface="Times New Roman" panose="02020603050405020304" pitchFamily="18" charset="0"/>
              <a:cs typeface="Times New Roman" panose="02020603050405020304" pitchFamily="18" charset="0"/>
            </a:endParaRPr>
          </a:p>
        </p:txBody>
      </p:sp>
      <p:sp>
        <p:nvSpPr>
          <p:cNvPr id="6" name="Text 2"/>
          <p:cNvSpPr/>
          <p:nvPr/>
        </p:nvSpPr>
        <p:spPr>
          <a:xfrm>
            <a:off x="7695128" y="3018353"/>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BFBFBF"/>
                </a:solidFill>
                <a:latin typeface="Times New Roman" panose="02020603050405020304" pitchFamily="18" charset="0"/>
                <a:ea typeface="Open Sans" pitchFamily="34" charset="-122"/>
                <a:cs typeface="Times New Roman" panose="02020603050405020304" pitchFamily="18" charset="0"/>
              </a:rPr>
              <a:t>Different crops have varying nutrient requirements, impacting fertilizer recommendations.</a:t>
            </a:r>
            <a:endParaRPr lang="en-US" sz="170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5"/>
          <a:stretch>
            <a:fillRect/>
          </a:stretch>
        </p:blipFill>
        <p:spPr>
          <a:xfrm>
            <a:off x="6259473" y="4087058"/>
            <a:ext cx="1104424" cy="1767126"/>
          </a:xfrm>
          <a:prstGeom prst="rect">
            <a:avLst/>
          </a:prstGeom>
        </p:spPr>
      </p:pic>
      <p:sp>
        <p:nvSpPr>
          <p:cNvPr id="8" name="Text 3"/>
          <p:cNvSpPr/>
          <p:nvPr/>
        </p:nvSpPr>
        <p:spPr>
          <a:xfrm>
            <a:off x="7695128" y="4307919"/>
            <a:ext cx="2761178" cy="345043"/>
          </a:xfrm>
          <a:prstGeom prst="rect">
            <a:avLst/>
          </a:prstGeom>
          <a:noFill/>
          <a:ln/>
        </p:spPr>
        <p:txBody>
          <a:bodyPr wrap="none" lIns="0" tIns="0" rIns="0" bIns="0" rtlCol="0" anchor="t"/>
          <a:lstStyle/>
          <a:p>
            <a:pPr marL="0" indent="0" algn="l">
              <a:lnSpc>
                <a:spcPts val="2700"/>
              </a:lnSpc>
              <a:buNone/>
            </a:pPr>
            <a:r>
              <a:rPr lang="en-US" sz="2150" dirty="0">
                <a:solidFill>
                  <a:srgbClr val="BFBFBF"/>
                </a:solidFill>
                <a:latin typeface="Times New Roman" panose="02020603050405020304" pitchFamily="18" charset="0"/>
                <a:ea typeface="Instrument Sans Medium" pitchFamily="34" charset="-122"/>
                <a:cs typeface="Times New Roman" panose="02020603050405020304" pitchFamily="18" charset="0"/>
              </a:rPr>
              <a:t>Soil Composition</a:t>
            </a:r>
            <a:endParaRPr lang="en-US" sz="2150" dirty="0">
              <a:latin typeface="Times New Roman" panose="02020603050405020304" pitchFamily="18" charset="0"/>
              <a:cs typeface="Times New Roman" panose="02020603050405020304" pitchFamily="18" charset="0"/>
            </a:endParaRPr>
          </a:p>
        </p:txBody>
      </p:sp>
      <p:sp>
        <p:nvSpPr>
          <p:cNvPr id="9" name="Text 4"/>
          <p:cNvSpPr/>
          <p:nvPr/>
        </p:nvSpPr>
        <p:spPr>
          <a:xfrm>
            <a:off x="7695128" y="4785479"/>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BFBFBF"/>
                </a:solidFill>
                <a:latin typeface="Times New Roman" panose="02020603050405020304" pitchFamily="18" charset="0"/>
                <a:ea typeface="Open Sans" pitchFamily="34" charset="-122"/>
                <a:cs typeface="Times New Roman" panose="02020603050405020304" pitchFamily="18" charset="0"/>
              </a:rPr>
              <a:t>Soil type significantly influences nutrient availability, affecting fertilizer effectiveness.</a:t>
            </a:r>
            <a:endParaRPr lang="en-US" sz="1700" dirty="0">
              <a:latin typeface="Times New Roman" panose="02020603050405020304" pitchFamily="18" charset="0"/>
              <a:cs typeface="Times New Roman" panose="02020603050405020304" pitchFamily="18" charset="0"/>
            </a:endParaRPr>
          </a:p>
        </p:txBody>
      </p:sp>
      <p:pic>
        <p:nvPicPr>
          <p:cNvPr id="10" name="Image 3" descr="preencoded.png"/>
          <p:cNvPicPr>
            <a:picLocks noChangeAspect="1"/>
          </p:cNvPicPr>
          <p:nvPr/>
        </p:nvPicPr>
        <p:blipFill>
          <a:blip r:embed="rId6"/>
          <a:stretch>
            <a:fillRect/>
          </a:stretch>
        </p:blipFill>
        <p:spPr>
          <a:xfrm>
            <a:off x="6259473" y="5854184"/>
            <a:ext cx="1104424" cy="1767126"/>
          </a:xfrm>
          <a:prstGeom prst="rect">
            <a:avLst/>
          </a:prstGeom>
        </p:spPr>
      </p:pic>
      <p:sp>
        <p:nvSpPr>
          <p:cNvPr id="11" name="Text 5"/>
          <p:cNvSpPr/>
          <p:nvPr/>
        </p:nvSpPr>
        <p:spPr>
          <a:xfrm>
            <a:off x="7695128" y="6075045"/>
            <a:ext cx="2895124" cy="345043"/>
          </a:xfrm>
          <a:prstGeom prst="rect">
            <a:avLst/>
          </a:prstGeom>
          <a:noFill/>
          <a:ln/>
        </p:spPr>
        <p:txBody>
          <a:bodyPr wrap="none" lIns="0" tIns="0" rIns="0" bIns="0" rtlCol="0" anchor="t"/>
          <a:lstStyle/>
          <a:p>
            <a:pPr marL="0" indent="0" algn="l">
              <a:lnSpc>
                <a:spcPts val="2700"/>
              </a:lnSpc>
              <a:buNone/>
            </a:pPr>
            <a:r>
              <a:rPr lang="en-US" sz="2150" dirty="0">
                <a:solidFill>
                  <a:srgbClr val="BFBFBF"/>
                </a:solidFill>
                <a:latin typeface="Times New Roman" panose="02020603050405020304" pitchFamily="18" charset="0"/>
                <a:ea typeface="Instrument Sans Medium" pitchFamily="34" charset="-122"/>
                <a:cs typeface="Times New Roman" panose="02020603050405020304" pitchFamily="18" charset="0"/>
              </a:rPr>
              <a:t>Environmental Factors</a:t>
            </a:r>
            <a:endParaRPr lang="en-US" sz="2150" dirty="0">
              <a:latin typeface="Times New Roman" panose="02020603050405020304" pitchFamily="18" charset="0"/>
              <a:cs typeface="Times New Roman" panose="02020603050405020304" pitchFamily="18" charset="0"/>
            </a:endParaRPr>
          </a:p>
        </p:txBody>
      </p:sp>
      <p:sp>
        <p:nvSpPr>
          <p:cNvPr id="12" name="Text 6"/>
          <p:cNvSpPr/>
          <p:nvPr/>
        </p:nvSpPr>
        <p:spPr>
          <a:xfrm>
            <a:off x="7695128" y="6552605"/>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BFBFBF"/>
                </a:solidFill>
                <a:latin typeface="Times New Roman" panose="02020603050405020304" pitchFamily="18" charset="0"/>
                <a:ea typeface="Open Sans" pitchFamily="34" charset="-122"/>
                <a:cs typeface="Times New Roman" panose="02020603050405020304" pitchFamily="18" charset="0"/>
              </a:rPr>
              <a:t>Temperature, humidity, and moisture play crucial roles in nutrient uptake and crop growth.</a:t>
            </a:r>
            <a:endParaRPr lang="en-US" sz="17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810119"/>
            <a:ext cx="12470725"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Times New Roman" panose="02020603050405020304" pitchFamily="18" charset="0"/>
                <a:ea typeface="Instrument Sans Medium" pitchFamily="34" charset="-122"/>
                <a:cs typeface="Times New Roman" panose="02020603050405020304" pitchFamily="18" charset="0"/>
              </a:rPr>
              <a:t>Developing the Random Forest Classifier Model</a:t>
            </a:r>
            <a:endParaRPr lang="en-US" sz="4450" dirty="0">
              <a:latin typeface="Times New Roman" panose="02020603050405020304" pitchFamily="18" charset="0"/>
              <a:cs typeface="Times New Roman" panose="02020603050405020304" pitchFamily="18" charset="0"/>
            </a:endParaRPr>
          </a:p>
        </p:txBody>
      </p:sp>
      <p:sp>
        <p:nvSpPr>
          <p:cNvPr id="4" name="Shape 1"/>
          <p:cNvSpPr/>
          <p:nvPr/>
        </p:nvSpPr>
        <p:spPr>
          <a:xfrm>
            <a:off x="793790" y="4859060"/>
            <a:ext cx="4196358" cy="2395657"/>
          </a:xfrm>
          <a:prstGeom prst="roundRect">
            <a:avLst>
              <a:gd name="adj" fmla="val 1420"/>
            </a:avLst>
          </a:prstGeom>
          <a:solidFill>
            <a:srgbClr val="3E3E3E"/>
          </a:solidFill>
          <a:ln/>
        </p:spPr>
      </p:sp>
      <p:sp>
        <p:nvSpPr>
          <p:cNvPr id="5" name="Text 2"/>
          <p:cNvSpPr/>
          <p:nvPr/>
        </p:nvSpPr>
        <p:spPr>
          <a:xfrm>
            <a:off x="1020604" y="50858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Times New Roman" panose="02020603050405020304" pitchFamily="18" charset="0"/>
                <a:ea typeface="Instrument Sans Medium" pitchFamily="34" charset="-122"/>
                <a:cs typeface="Times New Roman" panose="02020603050405020304" pitchFamily="18" charset="0"/>
              </a:rPr>
              <a:t>Decision Trees</a:t>
            </a:r>
            <a:endParaRPr lang="en-US" sz="2200" dirty="0">
              <a:latin typeface="Times New Roman" panose="02020603050405020304" pitchFamily="18" charset="0"/>
              <a:cs typeface="Times New Roman" panose="02020603050405020304" pitchFamily="18" charset="0"/>
            </a:endParaRPr>
          </a:p>
        </p:txBody>
      </p:sp>
      <p:sp>
        <p:nvSpPr>
          <p:cNvPr id="6" name="Text 3"/>
          <p:cNvSpPr/>
          <p:nvPr/>
        </p:nvSpPr>
        <p:spPr>
          <a:xfrm>
            <a:off x="1020604" y="5576292"/>
            <a:ext cx="3742730"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Random Forest combines multiple decision trees, each trained on a random subset of the data, reducing overfitting.</a:t>
            </a:r>
            <a:endParaRPr lang="en-US" sz="1750" dirty="0">
              <a:latin typeface="Times New Roman" panose="02020603050405020304" pitchFamily="18" charset="0"/>
              <a:cs typeface="Times New Roman" panose="02020603050405020304" pitchFamily="18" charset="0"/>
            </a:endParaRPr>
          </a:p>
        </p:txBody>
      </p:sp>
      <p:sp>
        <p:nvSpPr>
          <p:cNvPr id="7" name="Shape 4"/>
          <p:cNvSpPr/>
          <p:nvPr/>
        </p:nvSpPr>
        <p:spPr>
          <a:xfrm>
            <a:off x="5216962" y="4859060"/>
            <a:ext cx="4196358" cy="2395657"/>
          </a:xfrm>
          <a:prstGeom prst="roundRect">
            <a:avLst>
              <a:gd name="adj" fmla="val 1420"/>
            </a:avLst>
          </a:prstGeom>
          <a:solidFill>
            <a:srgbClr val="3E3E3E"/>
          </a:solidFill>
          <a:ln/>
        </p:spPr>
      </p:sp>
      <p:sp>
        <p:nvSpPr>
          <p:cNvPr id="8" name="Text 5"/>
          <p:cNvSpPr/>
          <p:nvPr/>
        </p:nvSpPr>
        <p:spPr>
          <a:xfrm>
            <a:off x="5443776" y="50858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Times New Roman" panose="02020603050405020304" pitchFamily="18" charset="0"/>
                <a:ea typeface="Instrument Sans Medium" pitchFamily="34" charset="-122"/>
                <a:cs typeface="Times New Roman" panose="02020603050405020304" pitchFamily="18" charset="0"/>
              </a:rPr>
              <a:t>Ensemble Learning</a:t>
            </a:r>
            <a:endParaRPr lang="en-US" sz="2200" dirty="0">
              <a:latin typeface="Times New Roman" panose="02020603050405020304" pitchFamily="18" charset="0"/>
              <a:cs typeface="Times New Roman" panose="02020603050405020304" pitchFamily="18" charset="0"/>
            </a:endParaRPr>
          </a:p>
        </p:txBody>
      </p:sp>
      <p:sp>
        <p:nvSpPr>
          <p:cNvPr id="9" name="Text 6"/>
          <p:cNvSpPr/>
          <p:nvPr/>
        </p:nvSpPr>
        <p:spPr>
          <a:xfrm>
            <a:off x="5443776" y="5576292"/>
            <a:ext cx="3742730"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The model aggregates predictions from individual trees, resulting in improved accuracy and robustness.</a:t>
            </a:r>
            <a:endParaRPr lang="en-US" sz="1750" dirty="0">
              <a:latin typeface="Times New Roman" panose="02020603050405020304" pitchFamily="18" charset="0"/>
              <a:cs typeface="Times New Roman" panose="02020603050405020304" pitchFamily="18" charset="0"/>
            </a:endParaRPr>
          </a:p>
        </p:txBody>
      </p:sp>
      <p:sp>
        <p:nvSpPr>
          <p:cNvPr id="10" name="Shape 7"/>
          <p:cNvSpPr/>
          <p:nvPr/>
        </p:nvSpPr>
        <p:spPr>
          <a:xfrm>
            <a:off x="9640133" y="4859060"/>
            <a:ext cx="4196358" cy="2395657"/>
          </a:xfrm>
          <a:prstGeom prst="roundRect">
            <a:avLst>
              <a:gd name="adj" fmla="val 1420"/>
            </a:avLst>
          </a:prstGeom>
          <a:solidFill>
            <a:srgbClr val="3E3E3E"/>
          </a:solidFill>
          <a:ln/>
        </p:spPr>
      </p:sp>
      <p:sp>
        <p:nvSpPr>
          <p:cNvPr id="11" name="Text 8"/>
          <p:cNvSpPr/>
          <p:nvPr/>
        </p:nvSpPr>
        <p:spPr>
          <a:xfrm>
            <a:off x="9866948" y="50858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Times New Roman" panose="02020603050405020304" pitchFamily="18" charset="0"/>
                <a:ea typeface="Instrument Sans Medium" pitchFamily="34" charset="-122"/>
                <a:cs typeface="Times New Roman" panose="02020603050405020304" pitchFamily="18" charset="0"/>
              </a:rPr>
              <a:t>Feature Importance</a:t>
            </a:r>
            <a:endParaRPr lang="en-US" sz="2200" dirty="0">
              <a:latin typeface="Times New Roman" panose="02020603050405020304" pitchFamily="18" charset="0"/>
              <a:cs typeface="Times New Roman" panose="02020603050405020304" pitchFamily="18" charset="0"/>
            </a:endParaRPr>
          </a:p>
        </p:txBody>
      </p:sp>
      <p:sp>
        <p:nvSpPr>
          <p:cNvPr id="12" name="Text 9"/>
          <p:cNvSpPr/>
          <p:nvPr/>
        </p:nvSpPr>
        <p:spPr>
          <a:xfrm>
            <a:off x="9866948" y="5576292"/>
            <a:ext cx="3742730"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Random Forest provides insights into the importance of each feature in making predictions.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0651" y="530900"/>
            <a:ext cx="7437953" cy="601980"/>
          </a:xfrm>
          <a:prstGeom prst="rect">
            <a:avLst/>
          </a:prstGeom>
          <a:noFill/>
          <a:ln/>
        </p:spPr>
        <p:txBody>
          <a:bodyPr wrap="none" lIns="0" tIns="0" rIns="0" bIns="0" rtlCol="0" anchor="t"/>
          <a:lstStyle/>
          <a:p>
            <a:pPr marL="0" indent="0">
              <a:lnSpc>
                <a:spcPts val="4700"/>
              </a:lnSpc>
              <a:buNone/>
            </a:pPr>
            <a:r>
              <a:rPr lang="en-US" sz="3750" dirty="0">
                <a:solidFill>
                  <a:srgbClr val="FEFEFE"/>
                </a:solidFill>
                <a:latin typeface="Times New Roman" panose="02020603050405020304" pitchFamily="18" charset="0"/>
                <a:ea typeface="Instrument Sans Medium" pitchFamily="34" charset="-122"/>
                <a:cs typeface="Times New Roman" panose="02020603050405020304" pitchFamily="18" charset="0"/>
              </a:rPr>
              <a:t>Model Tuning with GridSearchCV</a:t>
            </a:r>
            <a:endParaRPr lang="en-US" sz="375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6160651" y="1421844"/>
            <a:ext cx="481608" cy="481608"/>
          </a:xfrm>
          <a:prstGeom prst="rect">
            <a:avLst/>
          </a:prstGeom>
        </p:spPr>
      </p:pic>
      <p:sp>
        <p:nvSpPr>
          <p:cNvPr id="5" name="Text 1"/>
          <p:cNvSpPr/>
          <p:nvPr/>
        </p:nvSpPr>
        <p:spPr>
          <a:xfrm>
            <a:off x="6160651" y="2096095"/>
            <a:ext cx="3362087" cy="300990"/>
          </a:xfrm>
          <a:prstGeom prst="rect">
            <a:avLst/>
          </a:prstGeom>
          <a:noFill/>
          <a:ln/>
        </p:spPr>
        <p:txBody>
          <a:bodyPr wrap="none" lIns="0" tIns="0" rIns="0" bIns="0" rtlCol="0" anchor="t"/>
          <a:lstStyle/>
          <a:p>
            <a:pPr marL="0" indent="0" algn="l">
              <a:lnSpc>
                <a:spcPts val="2350"/>
              </a:lnSpc>
              <a:buNone/>
            </a:pPr>
            <a:r>
              <a:rPr lang="en-US" sz="1850" dirty="0">
                <a:solidFill>
                  <a:srgbClr val="BFBFBF"/>
                </a:solidFill>
                <a:latin typeface="Times New Roman" panose="02020603050405020304" pitchFamily="18" charset="0"/>
                <a:ea typeface="Instrument Sans Medium" pitchFamily="34" charset="-122"/>
                <a:cs typeface="Times New Roman" panose="02020603050405020304" pitchFamily="18" charset="0"/>
              </a:rPr>
              <a:t>Hyperparameter Optimization</a:t>
            </a:r>
            <a:endParaRPr lang="en-US" sz="1850" dirty="0">
              <a:latin typeface="Times New Roman" panose="02020603050405020304" pitchFamily="18" charset="0"/>
              <a:cs typeface="Times New Roman" panose="02020603050405020304" pitchFamily="18" charset="0"/>
            </a:endParaRPr>
          </a:p>
        </p:txBody>
      </p:sp>
      <p:sp>
        <p:nvSpPr>
          <p:cNvPr id="6" name="Text 2"/>
          <p:cNvSpPr/>
          <p:nvPr/>
        </p:nvSpPr>
        <p:spPr>
          <a:xfrm>
            <a:off x="6160651" y="2512576"/>
            <a:ext cx="7795498" cy="616268"/>
          </a:xfrm>
          <a:prstGeom prst="rect">
            <a:avLst/>
          </a:prstGeom>
          <a:noFill/>
          <a:ln/>
        </p:spPr>
        <p:txBody>
          <a:bodyPr wrap="square" lIns="0" tIns="0" rIns="0" bIns="0" rtlCol="0" anchor="t"/>
          <a:lstStyle/>
          <a:p>
            <a:pPr marL="0" indent="0" algn="l">
              <a:lnSpc>
                <a:spcPts val="2400"/>
              </a:lnSpc>
              <a:buNone/>
            </a:pPr>
            <a:r>
              <a:rPr lang="en-US" sz="1500" dirty="0">
                <a:solidFill>
                  <a:srgbClr val="BFBFBF"/>
                </a:solidFill>
                <a:latin typeface="Times New Roman" panose="02020603050405020304" pitchFamily="18" charset="0"/>
                <a:ea typeface="Open Sans" pitchFamily="34" charset="-122"/>
                <a:cs typeface="Times New Roman" panose="02020603050405020304" pitchFamily="18" charset="0"/>
              </a:rPr>
              <a:t>GridSearchCV systematically explores different combinations of hyperparameters to find the optimal model configuration.</a:t>
            </a:r>
            <a:endParaRPr lang="en-US" sz="150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5"/>
          <a:stretch>
            <a:fillRect/>
          </a:stretch>
        </p:blipFill>
        <p:spPr>
          <a:xfrm>
            <a:off x="6160651" y="3706773"/>
            <a:ext cx="481608" cy="481608"/>
          </a:xfrm>
          <a:prstGeom prst="rect">
            <a:avLst/>
          </a:prstGeom>
        </p:spPr>
      </p:pic>
      <p:sp>
        <p:nvSpPr>
          <p:cNvPr id="8" name="Text 3"/>
          <p:cNvSpPr/>
          <p:nvPr/>
        </p:nvSpPr>
        <p:spPr>
          <a:xfrm>
            <a:off x="6160651" y="4381024"/>
            <a:ext cx="2408277" cy="300990"/>
          </a:xfrm>
          <a:prstGeom prst="rect">
            <a:avLst/>
          </a:prstGeom>
          <a:noFill/>
          <a:ln/>
        </p:spPr>
        <p:txBody>
          <a:bodyPr wrap="none" lIns="0" tIns="0" rIns="0" bIns="0" rtlCol="0" anchor="t"/>
          <a:lstStyle/>
          <a:p>
            <a:pPr marL="0" indent="0" algn="l">
              <a:lnSpc>
                <a:spcPts val="2350"/>
              </a:lnSpc>
              <a:buNone/>
            </a:pPr>
            <a:r>
              <a:rPr lang="en-US" sz="1850" dirty="0">
                <a:solidFill>
                  <a:srgbClr val="BFBFBF"/>
                </a:solidFill>
                <a:latin typeface="Times New Roman" panose="02020603050405020304" pitchFamily="18" charset="0"/>
                <a:ea typeface="Instrument Sans Medium" pitchFamily="34" charset="-122"/>
                <a:cs typeface="Times New Roman" panose="02020603050405020304" pitchFamily="18" charset="0"/>
              </a:rPr>
              <a:t>Cross-Validation</a:t>
            </a:r>
            <a:endParaRPr lang="en-US" sz="1850" dirty="0">
              <a:latin typeface="Times New Roman" panose="02020603050405020304" pitchFamily="18" charset="0"/>
              <a:cs typeface="Times New Roman" panose="02020603050405020304" pitchFamily="18" charset="0"/>
            </a:endParaRPr>
          </a:p>
        </p:txBody>
      </p:sp>
      <p:sp>
        <p:nvSpPr>
          <p:cNvPr id="9" name="Text 4"/>
          <p:cNvSpPr/>
          <p:nvPr/>
        </p:nvSpPr>
        <p:spPr>
          <a:xfrm>
            <a:off x="6160651" y="4797504"/>
            <a:ext cx="7795498" cy="616268"/>
          </a:xfrm>
          <a:prstGeom prst="rect">
            <a:avLst/>
          </a:prstGeom>
          <a:noFill/>
          <a:ln/>
        </p:spPr>
        <p:txBody>
          <a:bodyPr wrap="square" lIns="0" tIns="0" rIns="0" bIns="0" rtlCol="0" anchor="t"/>
          <a:lstStyle/>
          <a:p>
            <a:pPr marL="0" indent="0" algn="l">
              <a:lnSpc>
                <a:spcPts val="2400"/>
              </a:lnSpc>
              <a:buNone/>
            </a:pPr>
            <a:r>
              <a:rPr lang="en-US" sz="1500" dirty="0">
                <a:solidFill>
                  <a:srgbClr val="BFBFBF"/>
                </a:solidFill>
                <a:latin typeface="Times New Roman" panose="02020603050405020304" pitchFamily="18" charset="0"/>
                <a:ea typeface="Open Sans" pitchFamily="34" charset="-122"/>
                <a:cs typeface="Times New Roman" panose="02020603050405020304" pitchFamily="18" charset="0"/>
              </a:rPr>
              <a:t>Evaluates model performance on different subsets of the data, providing a more robust estimate of generalization accuracy.</a:t>
            </a:r>
            <a:endParaRPr lang="en-US" sz="1500" dirty="0">
              <a:latin typeface="Times New Roman" panose="02020603050405020304" pitchFamily="18" charset="0"/>
              <a:cs typeface="Times New Roman" panose="02020603050405020304" pitchFamily="18" charset="0"/>
            </a:endParaRPr>
          </a:p>
        </p:txBody>
      </p:sp>
      <p:pic>
        <p:nvPicPr>
          <p:cNvPr id="10" name="Image 3" descr="preencoded.png"/>
          <p:cNvPicPr>
            <a:picLocks noChangeAspect="1"/>
          </p:cNvPicPr>
          <p:nvPr/>
        </p:nvPicPr>
        <p:blipFill>
          <a:blip r:embed="rId6"/>
          <a:stretch>
            <a:fillRect/>
          </a:stretch>
        </p:blipFill>
        <p:spPr>
          <a:xfrm>
            <a:off x="6160651" y="5991701"/>
            <a:ext cx="481608" cy="481608"/>
          </a:xfrm>
          <a:prstGeom prst="rect">
            <a:avLst/>
          </a:prstGeom>
        </p:spPr>
      </p:pic>
      <p:sp>
        <p:nvSpPr>
          <p:cNvPr id="11" name="Text 5"/>
          <p:cNvSpPr/>
          <p:nvPr/>
        </p:nvSpPr>
        <p:spPr>
          <a:xfrm>
            <a:off x="6160651" y="6665952"/>
            <a:ext cx="2680930" cy="300990"/>
          </a:xfrm>
          <a:prstGeom prst="rect">
            <a:avLst/>
          </a:prstGeom>
          <a:noFill/>
          <a:ln/>
        </p:spPr>
        <p:txBody>
          <a:bodyPr wrap="none" lIns="0" tIns="0" rIns="0" bIns="0" rtlCol="0" anchor="t"/>
          <a:lstStyle/>
          <a:p>
            <a:pPr marL="0" indent="0" algn="l">
              <a:lnSpc>
                <a:spcPts val="2350"/>
              </a:lnSpc>
              <a:buNone/>
            </a:pPr>
            <a:r>
              <a:rPr lang="en-US" sz="1850" dirty="0">
                <a:solidFill>
                  <a:srgbClr val="BFBFBF"/>
                </a:solidFill>
                <a:latin typeface="Times New Roman" panose="02020603050405020304" pitchFamily="18" charset="0"/>
                <a:ea typeface="Instrument Sans Medium" pitchFamily="34" charset="-122"/>
                <a:cs typeface="Times New Roman" panose="02020603050405020304" pitchFamily="18" charset="0"/>
              </a:rPr>
              <a:t>Performance Evaluation</a:t>
            </a:r>
            <a:endParaRPr lang="en-US" sz="1850" dirty="0">
              <a:latin typeface="Times New Roman" panose="02020603050405020304" pitchFamily="18" charset="0"/>
              <a:cs typeface="Times New Roman" panose="02020603050405020304" pitchFamily="18" charset="0"/>
            </a:endParaRPr>
          </a:p>
        </p:txBody>
      </p:sp>
      <p:sp>
        <p:nvSpPr>
          <p:cNvPr id="12" name="Text 6"/>
          <p:cNvSpPr/>
          <p:nvPr/>
        </p:nvSpPr>
        <p:spPr>
          <a:xfrm>
            <a:off x="6160651" y="7082433"/>
            <a:ext cx="7795498" cy="616268"/>
          </a:xfrm>
          <a:prstGeom prst="rect">
            <a:avLst/>
          </a:prstGeom>
          <a:noFill/>
          <a:ln/>
        </p:spPr>
        <p:txBody>
          <a:bodyPr wrap="square" lIns="0" tIns="0" rIns="0" bIns="0" rtlCol="0" anchor="t"/>
          <a:lstStyle/>
          <a:p>
            <a:pPr marL="0" indent="0" algn="l">
              <a:lnSpc>
                <a:spcPts val="2400"/>
              </a:lnSpc>
              <a:buNone/>
            </a:pPr>
            <a:r>
              <a:rPr lang="en-US" sz="1500" dirty="0">
                <a:solidFill>
                  <a:srgbClr val="BFBFBF"/>
                </a:solidFill>
                <a:latin typeface="Times New Roman" panose="02020603050405020304" pitchFamily="18" charset="0"/>
                <a:ea typeface="Open Sans" pitchFamily="34" charset="-122"/>
                <a:cs typeface="Times New Roman" panose="02020603050405020304" pitchFamily="18" charset="0"/>
              </a:rPr>
              <a:t>Uses metrics like accuracy, precision, and recall to assess the model's ability to accurately predict fertilizer requirements.</a:t>
            </a:r>
            <a:endParaRPr lang="en-US"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872978"/>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EFEFE"/>
                </a:solidFill>
                <a:latin typeface="Times New Roman" panose="02020603050405020304" pitchFamily="18" charset="0"/>
                <a:ea typeface="Instrument Sans Medium" pitchFamily="34" charset="-122"/>
                <a:cs typeface="Times New Roman" panose="02020603050405020304" pitchFamily="18" charset="0"/>
              </a:rPr>
              <a:t>Deploying the Model as a Flask API</a:t>
            </a:r>
            <a:endParaRPr lang="en-US" sz="4450" dirty="0">
              <a:latin typeface="Times New Roman" panose="02020603050405020304" pitchFamily="18" charset="0"/>
              <a:cs typeface="Times New Roman" panose="02020603050405020304" pitchFamily="18" charset="0"/>
            </a:endParaRPr>
          </a:p>
        </p:txBody>
      </p:sp>
      <p:sp>
        <p:nvSpPr>
          <p:cNvPr id="4" name="Text 1"/>
          <p:cNvSpPr/>
          <p:nvPr/>
        </p:nvSpPr>
        <p:spPr>
          <a:xfrm>
            <a:off x="6280190" y="4630698"/>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Times New Roman" panose="02020603050405020304" pitchFamily="18" charset="0"/>
                <a:ea typeface="Open Sans" pitchFamily="34" charset="-122"/>
                <a:cs typeface="Times New Roman" panose="02020603050405020304" pitchFamily="18" charset="0"/>
              </a:rPr>
              <a:t>The trained and tuned model is saved using pickle, allowing for easy loading and deployment as a Flask API.</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530</Words>
  <Application>Microsoft Office PowerPoint</Application>
  <PresentationFormat>Custom</PresentationFormat>
  <Paragraphs>81</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jashanpreet kaur</cp:lastModifiedBy>
  <cp:revision>2</cp:revision>
  <dcterms:created xsi:type="dcterms:W3CDTF">2024-11-17T10:11:26Z</dcterms:created>
  <dcterms:modified xsi:type="dcterms:W3CDTF">2024-11-17T17:02:39Z</dcterms:modified>
</cp:coreProperties>
</file>